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5" r:id="rId3"/>
    <p:sldId id="398" r:id="rId4"/>
    <p:sldId id="394" r:id="rId5"/>
    <p:sldId id="386" r:id="rId6"/>
    <p:sldId id="395" r:id="rId7"/>
    <p:sldId id="376" r:id="rId8"/>
    <p:sldId id="388" r:id="rId9"/>
    <p:sldId id="259" r:id="rId10"/>
    <p:sldId id="281" r:id="rId11"/>
    <p:sldId id="258" r:id="rId12"/>
    <p:sldId id="389" r:id="rId13"/>
    <p:sldId id="390" r:id="rId14"/>
    <p:sldId id="282" r:id="rId15"/>
    <p:sldId id="268" r:id="rId16"/>
    <p:sldId id="260" r:id="rId17"/>
    <p:sldId id="261" r:id="rId18"/>
    <p:sldId id="391" r:id="rId19"/>
    <p:sldId id="283" r:id="rId20"/>
    <p:sldId id="262" r:id="rId21"/>
    <p:sldId id="263" r:id="rId22"/>
    <p:sldId id="392" r:id="rId23"/>
    <p:sldId id="393" r:id="rId24"/>
    <p:sldId id="396" r:id="rId25"/>
    <p:sldId id="378" r:id="rId26"/>
    <p:sldId id="380" r:id="rId27"/>
    <p:sldId id="399" r:id="rId28"/>
    <p:sldId id="379" r:id="rId29"/>
    <p:sldId id="381" r:id="rId30"/>
    <p:sldId id="382" r:id="rId31"/>
    <p:sldId id="383" r:id="rId32"/>
    <p:sldId id="384" r:id="rId33"/>
    <p:sldId id="397" r:id="rId34"/>
    <p:sldId id="400" r:id="rId35"/>
    <p:sldId id="385" r:id="rId36"/>
    <p:sldId id="387" r:id="rId37"/>
    <p:sldId id="374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B050"/>
    <a:srgbClr val="C8858F"/>
    <a:srgbClr val="B66DC3"/>
    <a:srgbClr val="00B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70"/>
    <p:restoredTop sz="94007"/>
  </p:normalViewPr>
  <p:slideViewPr>
    <p:cSldViewPr snapToGrid="0" snapToObjects="1">
      <p:cViewPr varScale="1">
        <p:scale>
          <a:sx n="149" d="100"/>
          <a:sy n="149" d="100"/>
        </p:scale>
        <p:origin x="1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7B28-1296-6548-9B89-27D444684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38A36-A77A-4945-B803-E6115922C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E3010-6FD9-DF4A-8325-5FF470F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5A044-5E23-4347-8374-6CEB61303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3BAC1-1B4C-554F-B355-1B56B1D4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8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EC98-C687-C74E-BBA9-B96D1B7C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AE2EB-B2C2-FA48-9557-304BD0AFE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32678-68D2-1E47-982C-8A597F51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76928-E846-8449-9A67-605FBF513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D88D0-337E-6248-AFD9-E6A512E9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459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53FAC-00DC-C64C-9FD0-3BB1F3F02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AD4CA-277F-5A4E-96F8-6314F00CD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7D2E8-B0AA-F443-B002-68B9D0584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7E0FA-DE0F-BF4C-97CC-D78247D0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833C5-0163-8740-9064-70164426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52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F88B-2C8E-FA4F-B7FE-C42ED3EF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3A2C-6432-4A4D-AA2B-7CD2A91D3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FF56E-BB79-A443-A600-F9B15F82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ECDB2-E20B-C944-9BF3-3AB881BF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CF92-0316-D446-B898-2A375652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63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6587-C5A6-9942-A3EE-54A32857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765E5-E748-AA4E-9271-D35B67271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8429B-F492-9149-BC96-454D102C3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AB944-EEA4-B747-86CD-FAE6DB72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8B122-F2C8-5E4C-92C7-78D064F6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64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20D9-848D-E148-A2E1-FAA96F54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B76FE-3EBB-DE46-916A-A5AEC946B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C563C-91FE-4D4E-A6FF-3ABBB3452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17514-9626-2D43-B4FE-79A6420A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3723F-08FD-8E45-AC68-3D707F06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60B8F-1EAC-D84C-92B7-B64633AA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01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E6939-B693-3647-8C8C-BC9C0E29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31AAD-661D-F943-847A-1063B14A0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AADFB-F09A-BE4B-93AC-6A30C98ED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E60DE0-E0AE-FE4F-9642-88345DAC9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32CABE-E4CC-C642-9043-759001E7A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B9FC09-852D-E04B-AD22-F253BF98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C467B-1C12-8149-95A5-5A66EFBA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FE1AC-63B7-9840-8C8F-D7D52FA4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67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64A0-87C9-8149-80C2-66FE1447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C1CEB-4E6A-0745-A062-194FB752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3F8AD-9CEA-404C-A17C-2F300FEF5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413B-1A12-2246-A1B9-BC8497D6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16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3A19E2-FB27-E146-8F90-8C552473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BCA5D3-F394-144F-91B4-1C52E985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32239-0437-8A4C-BABF-A9B867E2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472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6463-0A5C-9140-A822-70595B6D3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15A0D-F3E8-5A41-80EB-10D4324B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8A137-908B-374E-941E-0C56C30A1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567E4-2451-F24C-8161-986C9EEF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03F3B-91FE-354D-9CB8-CF51169B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BF41E-1F7C-8748-BA7E-20192F10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32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007E-0918-CD40-A3E9-9ADA7626B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1E413-979A-A645-A79E-A1F1CEF1F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26981-6313-CD4A-BDDC-5054F4F95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8929A-CDF8-A24F-869B-87A20445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04166-7C84-6543-AD24-0DECC66F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8EFCD-230F-A744-9EA0-5A9AA9B5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2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1781F-AA7F-1D40-83A7-09F76848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11BEE-6572-8742-A443-4105C68A7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0DB11-BD18-FC4A-97B0-0A75EB2E4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6E35-D370-114C-BB3B-D11A1FC67AB0}" type="datetimeFigureOut">
              <a:rPr lang="en-AU" smtClean="0"/>
              <a:t>13/11/2022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442B4-33FE-B844-89A5-2294B467F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3A02B-B818-544F-A426-1D5B786DC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31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9828-49EB-7344-A072-4DFE5F9AC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90269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Measuring the Centralization of DNS Resolution</a:t>
            </a:r>
            <a:b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</a:br>
            <a:endParaRPr lang="en-AU" dirty="0">
              <a:solidFill>
                <a:schemeClr val="accent4">
                  <a:lumMod val="50000"/>
                </a:schemeClr>
              </a:solidFill>
              <a:latin typeface="Powderfinger Type" panose="02020709070000000403" pitchFamily="49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6BC36-FED5-FB45-B909-31F0A51E2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60258"/>
            <a:ext cx="9144000" cy="1010266"/>
          </a:xfrm>
        </p:spPr>
        <p:txBody>
          <a:bodyPr>
            <a:normAutofit/>
          </a:bodyPr>
          <a:lstStyle/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Geoff Huston, Joao Damas, </a:t>
            </a:r>
          </a:p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APNIC Labs</a:t>
            </a:r>
          </a:p>
        </p:txBody>
      </p:sp>
    </p:spTree>
    <p:extLst>
      <p:ext uri="{BB962C8B-B14F-4D97-AF65-F5344CB8AC3E}">
        <p14:creationId xmlns:p14="http://schemas.microsoft.com/office/powerpoint/2010/main" val="4170544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94D5-8D5B-D218-54DC-DBD8D571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Tuning the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9942F-B5E2-AB9E-1150-3A4DD9B0B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Authoritative Server always answers queries immediately with the A / AAAA records as requested</a:t>
            </a:r>
          </a:p>
          <a:p>
            <a:r>
              <a:rPr lang="en-AU" dirty="0"/>
              <a:t>The data is unsigned and the responses fit comfortably within 512 octets of DNS payload</a:t>
            </a:r>
          </a:p>
          <a:p>
            <a:r>
              <a:rPr lang="en-AU" dirty="0"/>
              <a:t>We try to minimise timeouts and </a:t>
            </a:r>
            <a:r>
              <a:rPr lang="en-AU" dirty="0" err="1"/>
              <a:t>requeries</a:t>
            </a:r>
            <a:r>
              <a:rPr lang="en-AU" dirty="0"/>
              <a:t> by steering users to a DNS Authoritative server that is (roughly) on the same continent as the user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3629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7895-F34D-CB82-53B8-D165F4F11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Mapping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C6BD-6849-DC72-FD20-CE4B8670F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We need to map the resolver “helper” addresses to a resolver service</a:t>
            </a:r>
          </a:p>
          <a:p>
            <a:pPr lvl="1"/>
            <a:r>
              <a:rPr lang="en-AU" dirty="0"/>
              <a:t>Which back-end DNS addresses are used by each open resolver?</a:t>
            </a:r>
          </a:p>
          <a:p>
            <a:pPr lvl="1"/>
            <a:r>
              <a:rPr lang="en-AU" dirty="0"/>
              <a:t>RIPE Atlas helped here for those cases where the open resolver operator does not publish this information</a:t>
            </a:r>
          </a:p>
          <a:p>
            <a:r>
              <a:rPr lang="en-AU" dirty="0"/>
              <a:t>We map resolvers into a number of categories based on the resolver’s IP address. The categories we use:</a:t>
            </a:r>
          </a:p>
          <a:p>
            <a:pPr lvl="1"/>
            <a:r>
              <a:rPr lang="en-AU" dirty="0"/>
              <a:t>Resolver is in the same AS as the end user</a:t>
            </a:r>
          </a:p>
          <a:p>
            <a:pPr lvl="1"/>
            <a:r>
              <a:rPr lang="en-AU" dirty="0"/>
              <a:t>It’s a known Open DNS resolver</a:t>
            </a:r>
          </a:p>
          <a:p>
            <a:pPr lvl="1"/>
            <a:r>
              <a:rPr lang="en-AU" dirty="0"/>
              <a:t>Resolver is geo-located to the same CC as the end user</a:t>
            </a:r>
          </a:p>
          <a:p>
            <a:pPr lvl="1"/>
            <a:r>
              <a:rPr lang="en-AU" dirty="0"/>
              <a:t>Resolver is geo-located to a different CC from the end user</a:t>
            </a:r>
          </a:p>
        </p:txBody>
      </p:sp>
    </p:spTree>
    <p:extLst>
      <p:ext uri="{BB962C8B-B14F-4D97-AF65-F5344CB8AC3E}">
        <p14:creationId xmlns:p14="http://schemas.microsoft.com/office/powerpoint/2010/main" val="98821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8B598-36D2-C646-60AD-CAE96C7D0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EF74D4-59C5-273B-0CA6-A0F2DFB010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8958" y="1825625"/>
            <a:ext cx="7914084" cy="435133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9D8B6F-9002-5043-83E1-0C596CF3369C}"/>
              </a:ext>
            </a:extLst>
          </p:cNvPr>
          <p:cNvSpPr txBox="1"/>
          <p:nvPr/>
        </p:nvSpPr>
        <p:spPr>
          <a:xfrm>
            <a:off x="1453415" y="6308209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June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292083-82B2-376B-B1B5-9AE854E4AABB}"/>
              </a:ext>
            </a:extLst>
          </p:cNvPr>
          <p:cNvSpPr txBox="1"/>
          <p:nvPr/>
        </p:nvSpPr>
        <p:spPr>
          <a:xfrm>
            <a:off x="9363777" y="6308209"/>
            <a:ext cx="1469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October 2022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563A15-0A8A-63BA-558E-2B8CE7FB1B4C}"/>
              </a:ext>
            </a:extLst>
          </p:cNvPr>
          <p:cNvSpPr txBox="1"/>
          <p:nvPr/>
        </p:nvSpPr>
        <p:spPr>
          <a:xfrm>
            <a:off x="10053042" y="233894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Same 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906616-9E7D-2D34-C1A6-9363A8C529C9}"/>
              </a:ext>
            </a:extLst>
          </p:cNvPr>
          <p:cNvSpPr txBox="1"/>
          <p:nvPr/>
        </p:nvSpPr>
        <p:spPr>
          <a:xfrm>
            <a:off x="10019530" y="4921293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C000"/>
                </a:solidFill>
              </a:rPr>
              <a:t>Google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3D681D-3CE5-6C62-11ED-4A2D1D393AE4}"/>
              </a:ext>
            </a:extLst>
          </p:cNvPr>
          <p:cNvSpPr txBox="1"/>
          <p:nvPr/>
        </p:nvSpPr>
        <p:spPr>
          <a:xfrm>
            <a:off x="10053042" y="5171582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Same 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3DC574-B94A-93EA-7BDE-8344924EB4D3}"/>
              </a:ext>
            </a:extLst>
          </p:cNvPr>
          <p:cNvSpPr txBox="1"/>
          <p:nvPr/>
        </p:nvSpPr>
        <p:spPr>
          <a:xfrm>
            <a:off x="9972794" y="5688588"/>
            <a:ext cx="1153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Cloudflare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BC7186-170F-E8D1-AA61-8D067EFD4BFD}"/>
              </a:ext>
            </a:extLst>
          </p:cNvPr>
          <p:cNvSpPr txBox="1"/>
          <p:nvPr/>
        </p:nvSpPr>
        <p:spPr>
          <a:xfrm>
            <a:off x="9972794" y="5932776"/>
            <a:ext cx="817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50000"/>
                  </a:schemeClr>
                </a:solidFill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2747908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8B598-36D2-C646-60AD-CAE96C7D0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EF74D4-59C5-273B-0CA6-A0F2DFB010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13" y="1379441"/>
            <a:ext cx="5451664" cy="299744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228257-D227-626B-2CA6-F0E7BB809DF3}"/>
              </a:ext>
            </a:extLst>
          </p:cNvPr>
          <p:cNvSpPr txBox="1"/>
          <p:nvPr/>
        </p:nvSpPr>
        <p:spPr>
          <a:xfrm>
            <a:off x="6037244" y="1791563"/>
            <a:ext cx="567919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Two-thirds of users direct their queries to the recursive resolver that is operated by their ISP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have their queries resolved by Google’s Public DNS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direct their queries to a recursive resolver that is geolocated to the same country as they are – probably their ISP using a resolver in a different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Everything else – nothing more than 3% 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889976D-7DC0-880B-84A0-440136B7F31D}"/>
              </a:ext>
            </a:extLst>
          </p:cNvPr>
          <p:cNvSpPr/>
          <p:nvPr/>
        </p:nvSpPr>
        <p:spPr>
          <a:xfrm>
            <a:off x="5625107" y="1801251"/>
            <a:ext cx="494763" cy="187294"/>
          </a:xfrm>
          <a:custGeom>
            <a:avLst/>
            <a:gdLst>
              <a:gd name="connsiteX0" fmla="*/ 494763 w 494763"/>
              <a:gd name="connsiteY0" fmla="*/ 148735 h 187294"/>
              <a:gd name="connsiteX1" fmla="*/ 285442 w 494763"/>
              <a:gd name="connsiteY1" fmla="*/ 93650 h 187294"/>
              <a:gd name="connsiteX2" fmla="*/ 21038 w 494763"/>
              <a:gd name="connsiteY2" fmla="*/ 93650 h 187294"/>
              <a:gd name="connsiteX3" fmla="*/ 164257 w 494763"/>
              <a:gd name="connsiteY3" fmla="*/ 7 h 187294"/>
              <a:gd name="connsiteX4" fmla="*/ 4512 w 494763"/>
              <a:gd name="connsiteY4" fmla="*/ 99159 h 187294"/>
              <a:gd name="connsiteX5" fmla="*/ 59597 w 494763"/>
              <a:gd name="connsiteY5" fmla="*/ 187294 h 18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4763" h="187294">
                <a:moveTo>
                  <a:pt x="494763" y="148735"/>
                </a:moveTo>
                <a:cubicBezTo>
                  <a:pt x="429579" y="125783"/>
                  <a:pt x="364396" y="102831"/>
                  <a:pt x="285442" y="93650"/>
                </a:cubicBezTo>
                <a:cubicBezTo>
                  <a:pt x="206488" y="84469"/>
                  <a:pt x="41235" y="109257"/>
                  <a:pt x="21038" y="93650"/>
                </a:cubicBezTo>
                <a:cubicBezTo>
                  <a:pt x="840" y="78043"/>
                  <a:pt x="167011" y="-911"/>
                  <a:pt x="164257" y="7"/>
                </a:cubicBezTo>
                <a:cubicBezTo>
                  <a:pt x="161503" y="925"/>
                  <a:pt x="21955" y="67944"/>
                  <a:pt x="4512" y="99159"/>
                </a:cubicBezTo>
                <a:cubicBezTo>
                  <a:pt x="-12931" y="130373"/>
                  <a:pt x="23333" y="158833"/>
                  <a:pt x="59597" y="18729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45953CC9-89AB-0495-0C72-DDF4F66BEB9A}"/>
              </a:ext>
            </a:extLst>
          </p:cNvPr>
          <p:cNvSpPr/>
          <p:nvPr/>
        </p:nvSpPr>
        <p:spPr>
          <a:xfrm>
            <a:off x="5502449" y="2522863"/>
            <a:ext cx="534794" cy="1239397"/>
          </a:xfrm>
          <a:custGeom>
            <a:avLst/>
            <a:gdLst>
              <a:gd name="connsiteX0" fmla="*/ 534794 w 534794"/>
              <a:gd name="connsiteY0" fmla="*/ 0 h 1239397"/>
              <a:gd name="connsiteX1" fmla="*/ 380558 w 534794"/>
              <a:gd name="connsiteY1" fmla="*/ 236862 h 1239397"/>
              <a:gd name="connsiteX2" fmla="*/ 143696 w 534794"/>
              <a:gd name="connsiteY2" fmla="*/ 1085161 h 1239397"/>
              <a:gd name="connsiteX3" fmla="*/ 476 w 534794"/>
              <a:gd name="connsiteY3" fmla="*/ 1151262 h 1239397"/>
              <a:gd name="connsiteX4" fmla="*/ 94120 w 534794"/>
              <a:gd name="connsiteY4" fmla="*/ 1079653 h 1239397"/>
              <a:gd name="connsiteX5" fmla="*/ 476 w 534794"/>
              <a:gd name="connsiteY5" fmla="*/ 1140245 h 1239397"/>
              <a:gd name="connsiteX6" fmla="*/ 83103 w 534794"/>
              <a:gd name="connsiteY6" fmla="*/ 1239397 h 123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4794" h="1239397">
                <a:moveTo>
                  <a:pt x="534794" y="0"/>
                </a:moveTo>
                <a:cubicBezTo>
                  <a:pt x="490267" y="28001"/>
                  <a:pt x="445741" y="56002"/>
                  <a:pt x="380558" y="236862"/>
                </a:cubicBezTo>
                <a:cubicBezTo>
                  <a:pt x="315375" y="417722"/>
                  <a:pt x="207043" y="932761"/>
                  <a:pt x="143696" y="1085161"/>
                </a:cubicBezTo>
                <a:cubicBezTo>
                  <a:pt x="80349" y="1237561"/>
                  <a:pt x="8739" y="1152180"/>
                  <a:pt x="476" y="1151262"/>
                </a:cubicBezTo>
                <a:cubicBezTo>
                  <a:pt x="-7787" y="1150344"/>
                  <a:pt x="94120" y="1081489"/>
                  <a:pt x="94120" y="1079653"/>
                </a:cubicBezTo>
                <a:cubicBezTo>
                  <a:pt x="94120" y="1077817"/>
                  <a:pt x="2312" y="1113621"/>
                  <a:pt x="476" y="1140245"/>
                </a:cubicBezTo>
                <a:cubicBezTo>
                  <a:pt x="-1360" y="1166869"/>
                  <a:pt x="40871" y="1203133"/>
                  <a:pt x="83103" y="12393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BD62933-A8A6-4AA6-CDE5-07D7E29AD251}"/>
              </a:ext>
            </a:extLst>
          </p:cNvPr>
          <p:cNvSpPr/>
          <p:nvPr/>
        </p:nvSpPr>
        <p:spPr>
          <a:xfrm>
            <a:off x="5497416" y="3429000"/>
            <a:ext cx="598583" cy="299689"/>
          </a:xfrm>
          <a:custGeom>
            <a:avLst/>
            <a:gdLst>
              <a:gd name="connsiteX0" fmla="*/ 583894 w 583894"/>
              <a:gd name="connsiteY0" fmla="*/ 0 h 142699"/>
              <a:gd name="connsiteX1" fmla="*/ 209320 w 583894"/>
              <a:gd name="connsiteY1" fmla="*/ 137711 h 142699"/>
              <a:gd name="connsiteX2" fmla="*/ 0 w 583894"/>
              <a:gd name="connsiteY2" fmla="*/ 99152 h 142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3894" h="142699">
                <a:moveTo>
                  <a:pt x="583894" y="0"/>
                </a:moveTo>
                <a:cubicBezTo>
                  <a:pt x="445265" y="60593"/>
                  <a:pt x="306636" y="121186"/>
                  <a:pt x="209320" y="137711"/>
                </a:cubicBezTo>
                <a:cubicBezTo>
                  <a:pt x="112004" y="154236"/>
                  <a:pt x="56002" y="126694"/>
                  <a:pt x="0" y="991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3F7FC8D-1164-55EE-D1F6-C0ADE94F60DC}"/>
              </a:ext>
            </a:extLst>
          </p:cNvPr>
          <p:cNvSpPr/>
          <p:nvPr/>
        </p:nvSpPr>
        <p:spPr>
          <a:xfrm>
            <a:off x="5579807" y="4046465"/>
            <a:ext cx="516191" cy="299689"/>
          </a:xfrm>
          <a:custGeom>
            <a:avLst/>
            <a:gdLst>
              <a:gd name="connsiteX0" fmla="*/ 484978 w 484978"/>
              <a:gd name="connsiteY0" fmla="*/ 27551 h 220346"/>
              <a:gd name="connsiteX1" fmla="*/ 38794 w 484978"/>
              <a:gd name="connsiteY1" fmla="*/ 110178 h 220346"/>
              <a:gd name="connsiteX2" fmla="*/ 93879 w 484978"/>
              <a:gd name="connsiteY2" fmla="*/ 9 h 220346"/>
              <a:gd name="connsiteX3" fmla="*/ 235 w 484978"/>
              <a:gd name="connsiteY3" fmla="*/ 104669 h 220346"/>
              <a:gd name="connsiteX4" fmla="*/ 126929 w 484978"/>
              <a:gd name="connsiteY4" fmla="*/ 220346 h 22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978" h="220346">
                <a:moveTo>
                  <a:pt x="484978" y="27551"/>
                </a:moveTo>
                <a:cubicBezTo>
                  <a:pt x="294477" y="71159"/>
                  <a:pt x="103977" y="114768"/>
                  <a:pt x="38794" y="110178"/>
                </a:cubicBezTo>
                <a:cubicBezTo>
                  <a:pt x="-26389" y="105588"/>
                  <a:pt x="100305" y="927"/>
                  <a:pt x="93879" y="9"/>
                </a:cubicBezTo>
                <a:cubicBezTo>
                  <a:pt x="87453" y="-909"/>
                  <a:pt x="-5273" y="67946"/>
                  <a:pt x="235" y="104669"/>
                </a:cubicBezTo>
                <a:cubicBezTo>
                  <a:pt x="5743" y="141392"/>
                  <a:pt x="66336" y="180869"/>
                  <a:pt x="126929" y="220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A40D3E-8C42-01BF-0081-51AF61562283}"/>
              </a:ext>
            </a:extLst>
          </p:cNvPr>
          <p:cNvSpPr txBox="1"/>
          <p:nvPr/>
        </p:nvSpPr>
        <p:spPr>
          <a:xfrm>
            <a:off x="1239398" y="5139369"/>
            <a:ext cx="85355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Is the recursive resolver market centralized? Probably 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Is the </a:t>
            </a:r>
            <a:r>
              <a:rPr lang="en-AU" sz="2000" b="1" dirty="0"/>
              <a:t>open</a:t>
            </a:r>
            <a:r>
              <a:rPr lang="en-AU" sz="2000" dirty="0"/>
              <a:t> recursive resolver market centralized? That’s a different question!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But first let’s understand what is being measured here</a:t>
            </a:r>
          </a:p>
        </p:txBody>
      </p:sp>
    </p:spTree>
    <p:extLst>
      <p:ext uri="{BB962C8B-B14F-4D97-AF65-F5344CB8AC3E}">
        <p14:creationId xmlns:p14="http://schemas.microsoft.com/office/powerpoint/2010/main" val="1833813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7895-F34D-CB82-53B8-D165F4F11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However, the measurement is not as simple as it may suggest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C6BD-6849-DC72-FD20-CE4B8670F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591" y="2189182"/>
            <a:ext cx="5721626" cy="4351338"/>
          </a:xfrm>
        </p:spPr>
        <p:txBody>
          <a:bodyPr>
            <a:normAutofit/>
          </a:bodyPr>
          <a:lstStyle/>
          <a:p>
            <a:r>
              <a:rPr lang="en-AU" sz="2400" dirty="0"/>
              <a:t>We observe that this single initial query generates 1 or more queries from a single recursive resolver IP address just 30% of the time</a:t>
            </a:r>
          </a:p>
          <a:p>
            <a:r>
              <a:rPr lang="en-AU" sz="2400" dirty="0"/>
              <a:t>2 or more different resolvers are queried in 60% of cases</a:t>
            </a:r>
          </a:p>
          <a:p>
            <a:r>
              <a:rPr lang="en-AU" sz="2400" dirty="0"/>
              <a:t>Most of the time (90% of cases) these multiple resolver IP addresses are all in the same 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F0B1AF-58E7-98BC-3C35-B8E4EC12E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772" y="2700268"/>
            <a:ext cx="5180998" cy="36377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285DA65-C917-424F-B232-182095AA192E}"/>
              </a:ext>
            </a:extLst>
          </p:cNvPr>
          <p:cNvSpPr txBox="1"/>
          <p:nvPr/>
        </p:nvSpPr>
        <p:spPr>
          <a:xfrm>
            <a:off x="6758609" y="1946130"/>
            <a:ext cx="5605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Cumulative Distribution of number of resolver IP addresses seen to query for a unique DNS name</a:t>
            </a:r>
          </a:p>
        </p:txBody>
      </p:sp>
    </p:spTree>
    <p:extLst>
      <p:ext uri="{BB962C8B-B14F-4D97-AF65-F5344CB8AC3E}">
        <p14:creationId xmlns:p14="http://schemas.microsoft.com/office/powerpoint/2010/main" val="1780894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7895-F34D-CB82-53B8-D165F4F1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AU" dirty="0"/>
              <a:t>Multiple resolvers “see” individual stub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C6BD-6849-DC72-FD20-CE4B8670F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We see an average of 3.23 distinct resolver IP addresses at the authoritative server for each queried domain name within the first 15 seconds</a:t>
            </a:r>
          </a:p>
          <a:p>
            <a:r>
              <a:rPr lang="en-AU" dirty="0"/>
              <a:t>What should we do with these “extra” DNS queries?</a:t>
            </a:r>
          </a:p>
          <a:p>
            <a:r>
              <a:rPr lang="en-AU" dirty="0"/>
              <a:t>In this case we just add them to the count</a:t>
            </a:r>
          </a:p>
          <a:p>
            <a:r>
              <a:rPr lang="en-AU" dirty="0"/>
              <a:t>So we are measuring who “sees” my DNS queries</a:t>
            </a:r>
          </a:p>
        </p:txBody>
      </p:sp>
    </p:spTree>
    <p:extLst>
      <p:ext uri="{BB962C8B-B14F-4D97-AF65-F5344CB8AC3E}">
        <p14:creationId xmlns:p14="http://schemas.microsoft.com/office/powerpoint/2010/main" val="1191948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56D70-852C-2D87-4B84-90AEEB2F1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measuring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2846-FB52-EA3B-82FC-90E0B5602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So we thought that maybe we really wanted to know </a:t>
            </a:r>
            <a:r>
              <a:rPr lang="en-AU" b="1" i="1" dirty="0"/>
              <a:t>all</a:t>
            </a:r>
            <a:r>
              <a:rPr lang="en-AU" dirty="0"/>
              <a:t> the resolvers who </a:t>
            </a:r>
            <a:r>
              <a:rPr lang="en-AU" b="1" i="1" dirty="0"/>
              <a:t>might</a:t>
            </a:r>
            <a:r>
              <a:rPr lang="en-AU" dirty="0"/>
              <a:t> see your query</a:t>
            </a:r>
          </a:p>
          <a:p>
            <a:r>
              <a:rPr lang="en-AU" dirty="0"/>
              <a:t>But to flush out all of these resolvers we need to adjust this experiment</a:t>
            </a:r>
          </a:p>
        </p:txBody>
      </p:sp>
    </p:spTree>
    <p:extLst>
      <p:ext uri="{BB962C8B-B14F-4D97-AF65-F5344CB8AC3E}">
        <p14:creationId xmlns:p14="http://schemas.microsoft.com/office/powerpoint/2010/main" val="2105761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2802-5388-39CE-8986-9F3C4EC2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Seeing Everything!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D297-4E18-3590-ACAD-4EFB3A5E1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Get the authoritative server to return SERVFAIL all the time</a:t>
            </a:r>
          </a:p>
          <a:p>
            <a:r>
              <a:rPr lang="en-AU" dirty="0"/>
              <a:t>This way the stub resolver is likely to cycle through all the locally configured recursive resolvers to find a non-SERVFAIL DNS response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604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F699-3D4B-0597-B359-3C339C19F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All Recursive Resolvers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D15F6A-1EFE-EDA9-7979-39D9055BB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280" y="1791563"/>
            <a:ext cx="7696528" cy="4266703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855C73-EEB7-0E7F-610B-3D8C4AE2624C}"/>
              </a:ext>
            </a:extLst>
          </p:cNvPr>
          <p:cNvSpPr txBox="1"/>
          <p:nvPr/>
        </p:nvSpPr>
        <p:spPr>
          <a:xfrm>
            <a:off x="8235109" y="2678421"/>
            <a:ext cx="35859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Two-thirds of users direct their queries to the recursive resolver that is operated by their ISP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have their queries resolved by Google’s Public DNS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direct their queries to a recursive resolver that is geolocated to the same country as they are – probably their ISP using a resolver in a different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Everything else – nothing more than 4% 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37B3F69-FCE2-0B32-ADEF-9E58FFDEEAA0}"/>
              </a:ext>
            </a:extLst>
          </p:cNvPr>
          <p:cNvSpPr/>
          <p:nvPr/>
        </p:nvSpPr>
        <p:spPr>
          <a:xfrm>
            <a:off x="7770849" y="2765182"/>
            <a:ext cx="453986" cy="258948"/>
          </a:xfrm>
          <a:custGeom>
            <a:avLst/>
            <a:gdLst>
              <a:gd name="connsiteX0" fmla="*/ 453243 w 453986"/>
              <a:gd name="connsiteY0" fmla="*/ 104712 h 258948"/>
              <a:gd name="connsiteX1" fmla="*/ 398158 w 453986"/>
              <a:gd name="connsiteY1" fmla="*/ 110220 h 258948"/>
              <a:gd name="connsiteX2" fmla="*/ 23585 w 453986"/>
              <a:gd name="connsiteY2" fmla="*/ 121237 h 258948"/>
              <a:gd name="connsiteX3" fmla="*/ 155787 w 453986"/>
              <a:gd name="connsiteY3" fmla="*/ 52 h 258948"/>
              <a:gd name="connsiteX4" fmla="*/ 1551 w 453986"/>
              <a:gd name="connsiteY4" fmla="*/ 137763 h 258948"/>
              <a:gd name="connsiteX5" fmla="*/ 89686 w 453986"/>
              <a:gd name="connsiteY5" fmla="*/ 258948 h 258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986" h="258948">
                <a:moveTo>
                  <a:pt x="453243" y="104712"/>
                </a:moveTo>
                <a:cubicBezTo>
                  <a:pt x="461505" y="106089"/>
                  <a:pt x="398158" y="110220"/>
                  <a:pt x="398158" y="110220"/>
                </a:cubicBezTo>
                <a:cubicBezTo>
                  <a:pt x="326548" y="112974"/>
                  <a:pt x="63980" y="139598"/>
                  <a:pt x="23585" y="121237"/>
                </a:cubicBezTo>
                <a:cubicBezTo>
                  <a:pt x="-16810" y="102876"/>
                  <a:pt x="159459" y="-2702"/>
                  <a:pt x="155787" y="52"/>
                </a:cubicBezTo>
                <a:cubicBezTo>
                  <a:pt x="152115" y="2806"/>
                  <a:pt x="12568" y="94614"/>
                  <a:pt x="1551" y="137763"/>
                </a:cubicBezTo>
                <a:cubicBezTo>
                  <a:pt x="-9466" y="180912"/>
                  <a:pt x="40110" y="219930"/>
                  <a:pt x="89686" y="25894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2E657E7-283D-ED57-BEB9-9AB9B3B970D0}"/>
              </a:ext>
            </a:extLst>
          </p:cNvPr>
          <p:cNvSpPr/>
          <p:nvPr/>
        </p:nvSpPr>
        <p:spPr>
          <a:xfrm>
            <a:off x="7775560" y="3674126"/>
            <a:ext cx="539253" cy="1361664"/>
          </a:xfrm>
          <a:custGeom>
            <a:avLst/>
            <a:gdLst>
              <a:gd name="connsiteX0" fmla="*/ 536667 w 539253"/>
              <a:gd name="connsiteY0" fmla="*/ 5508 h 1361664"/>
              <a:gd name="connsiteX1" fmla="*/ 492599 w 539253"/>
              <a:gd name="connsiteY1" fmla="*/ 55084 h 1361664"/>
              <a:gd name="connsiteX2" fmla="*/ 217177 w 539253"/>
              <a:gd name="connsiteY2" fmla="*/ 402115 h 1361664"/>
              <a:gd name="connsiteX3" fmla="*/ 156585 w 539253"/>
              <a:gd name="connsiteY3" fmla="*/ 1013551 h 1361664"/>
              <a:gd name="connsiteX4" fmla="*/ 13365 w 539253"/>
              <a:gd name="connsiteY4" fmla="*/ 1327532 h 1361664"/>
              <a:gd name="connsiteX5" fmla="*/ 24382 w 539253"/>
              <a:gd name="connsiteY5" fmla="*/ 1206346 h 1361664"/>
              <a:gd name="connsiteX6" fmla="*/ 2348 w 539253"/>
              <a:gd name="connsiteY6" fmla="*/ 1349566 h 1361664"/>
              <a:gd name="connsiteX7" fmla="*/ 90483 w 539253"/>
              <a:gd name="connsiteY7" fmla="*/ 1344057 h 1361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9253" h="1361664">
                <a:moveTo>
                  <a:pt x="536667" y="5508"/>
                </a:moveTo>
                <a:cubicBezTo>
                  <a:pt x="541257" y="-2755"/>
                  <a:pt x="545847" y="-11017"/>
                  <a:pt x="492599" y="55084"/>
                </a:cubicBezTo>
                <a:cubicBezTo>
                  <a:pt x="439351" y="121185"/>
                  <a:pt x="273179" y="242371"/>
                  <a:pt x="217177" y="402115"/>
                </a:cubicBezTo>
                <a:cubicBezTo>
                  <a:pt x="161175" y="561859"/>
                  <a:pt x="190554" y="859315"/>
                  <a:pt x="156585" y="1013551"/>
                </a:cubicBezTo>
                <a:cubicBezTo>
                  <a:pt x="122616" y="1167787"/>
                  <a:pt x="35399" y="1295400"/>
                  <a:pt x="13365" y="1327532"/>
                </a:cubicBezTo>
                <a:cubicBezTo>
                  <a:pt x="-8669" y="1359664"/>
                  <a:pt x="26218" y="1202674"/>
                  <a:pt x="24382" y="1206346"/>
                </a:cubicBezTo>
                <a:cubicBezTo>
                  <a:pt x="22546" y="1210018"/>
                  <a:pt x="-8669" y="1326614"/>
                  <a:pt x="2348" y="1349566"/>
                </a:cubicBezTo>
                <a:cubicBezTo>
                  <a:pt x="13365" y="1372518"/>
                  <a:pt x="51924" y="1358287"/>
                  <a:pt x="90483" y="13440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26E7C5CC-58A2-845D-51D6-E3859A59B1D9}"/>
              </a:ext>
            </a:extLst>
          </p:cNvPr>
          <p:cNvSpPr/>
          <p:nvPr/>
        </p:nvSpPr>
        <p:spPr>
          <a:xfrm>
            <a:off x="7772383" y="4340646"/>
            <a:ext cx="583911" cy="859315"/>
          </a:xfrm>
          <a:custGeom>
            <a:avLst/>
            <a:gdLst>
              <a:gd name="connsiteX0" fmla="*/ 583911 w 583911"/>
              <a:gd name="connsiteY0" fmla="*/ 0 h 859315"/>
              <a:gd name="connsiteX1" fmla="*/ 418658 w 583911"/>
              <a:gd name="connsiteY1" fmla="*/ 457200 h 859315"/>
              <a:gd name="connsiteX2" fmla="*/ 297472 w 583911"/>
              <a:gd name="connsiteY2" fmla="*/ 754655 h 859315"/>
              <a:gd name="connsiteX3" fmla="*/ 22051 w 583911"/>
              <a:gd name="connsiteY3" fmla="*/ 809740 h 859315"/>
              <a:gd name="connsiteX4" fmla="*/ 148745 w 583911"/>
              <a:gd name="connsiteY4" fmla="*/ 754655 h 859315"/>
              <a:gd name="connsiteX5" fmla="*/ 17 w 583911"/>
              <a:gd name="connsiteY5" fmla="*/ 809740 h 859315"/>
              <a:gd name="connsiteX6" fmla="*/ 159762 w 583911"/>
              <a:gd name="connsiteY6" fmla="*/ 859315 h 85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3911" h="859315">
                <a:moveTo>
                  <a:pt x="583911" y="0"/>
                </a:moveTo>
                <a:cubicBezTo>
                  <a:pt x="525154" y="165712"/>
                  <a:pt x="466398" y="331424"/>
                  <a:pt x="418658" y="457200"/>
                </a:cubicBezTo>
                <a:cubicBezTo>
                  <a:pt x="370918" y="582976"/>
                  <a:pt x="363573" y="695898"/>
                  <a:pt x="297472" y="754655"/>
                </a:cubicBezTo>
                <a:cubicBezTo>
                  <a:pt x="231371" y="813412"/>
                  <a:pt x="46839" y="809740"/>
                  <a:pt x="22051" y="809740"/>
                </a:cubicBezTo>
                <a:cubicBezTo>
                  <a:pt x="-2737" y="809740"/>
                  <a:pt x="152417" y="754655"/>
                  <a:pt x="148745" y="754655"/>
                </a:cubicBezTo>
                <a:cubicBezTo>
                  <a:pt x="145073" y="754655"/>
                  <a:pt x="-1819" y="792297"/>
                  <a:pt x="17" y="809740"/>
                </a:cubicBezTo>
                <a:cubicBezTo>
                  <a:pt x="1853" y="827183"/>
                  <a:pt x="80807" y="843249"/>
                  <a:pt x="159762" y="85931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854C758-B25B-39BE-48DD-3BBF6A0D95B4}"/>
              </a:ext>
            </a:extLst>
          </p:cNvPr>
          <p:cNvSpPr/>
          <p:nvPr/>
        </p:nvSpPr>
        <p:spPr>
          <a:xfrm rot="950332">
            <a:off x="7816841" y="5939971"/>
            <a:ext cx="418267" cy="165263"/>
          </a:xfrm>
          <a:custGeom>
            <a:avLst/>
            <a:gdLst>
              <a:gd name="connsiteX0" fmla="*/ 418267 w 418267"/>
              <a:gd name="connsiteY0" fmla="*/ 27552 h 165263"/>
              <a:gd name="connsiteX1" fmla="*/ 5135 w 418267"/>
              <a:gd name="connsiteY1" fmla="*/ 66111 h 165263"/>
              <a:gd name="connsiteX2" fmla="*/ 175896 w 418267"/>
              <a:gd name="connsiteY2" fmla="*/ 10 h 165263"/>
              <a:gd name="connsiteX3" fmla="*/ 5135 w 418267"/>
              <a:gd name="connsiteY3" fmla="*/ 71619 h 165263"/>
              <a:gd name="connsiteX4" fmla="*/ 120812 w 418267"/>
              <a:gd name="connsiteY4" fmla="*/ 165263 h 165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267" h="165263">
                <a:moveTo>
                  <a:pt x="418267" y="27552"/>
                </a:moveTo>
                <a:cubicBezTo>
                  <a:pt x="231898" y="49126"/>
                  <a:pt x="45530" y="70701"/>
                  <a:pt x="5135" y="66111"/>
                </a:cubicBezTo>
                <a:cubicBezTo>
                  <a:pt x="-35260" y="61521"/>
                  <a:pt x="175896" y="-908"/>
                  <a:pt x="175896" y="10"/>
                </a:cubicBezTo>
                <a:cubicBezTo>
                  <a:pt x="175896" y="928"/>
                  <a:pt x="14316" y="44077"/>
                  <a:pt x="5135" y="71619"/>
                </a:cubicBezTo>
                <a:cubicBezTo>
                  <a:pt x="-4046" y="99161"/>
                  <a:pt x="58383" y="132212"/>
                  <a:pt x="120812" y="16526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1FC17-5983-C296-8176-2262588B9098}"/>
              </a:ext>
            </a:extLst>
          </p:cNvPr>
          <p:cNvSpPr txBox="1"/>
          <p:nvPr/>
        </p:nvSpPr>
        <p:spPr>
          <a:xfrm>
            <a:off x="8965731" y="3366349"/>
            <a:ext cx="12344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fifth  (20%) 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58E0F12-9917-A2F0-0F86-F51F86C1E958}"/>
              </a:ext>
            </a:extLst>
          </p:cNvPr>
          <p:cNvSpPr/>
          <p:nvPr/>
        </p:nvSpPr>
        <p:spPr>
          <a:xfrm>
            <a:off x="8970696" y="3663240"/>
            <a:ext cx="1020327" cy="100238"/>
          </a:xfrm>
          <a:custGeom>
            <a:avLst/>
            <a:gdLst>
              <a:gd name="connsiteX0" fmla="*/ 1020327 w 1020327"/>
              <a:gd name="connsiteY0" fmla="*/ 100238 h 100238"/>
              <a:gd name="connsiteX1" fmla="*/ 49 w 1020327"/>
              <a:gd name="connsiteY1" fmla="*/ 23236 h 100238"/>
              <a:gd name="connsiteX2" fmla="*/ 972201 w 1020327"/>
              <a:gd name="connsiteY2" fmla="*/ 3985 h 100238"/>
              <a:gd name="connsiteX3" fmla="*/ 19300 w 1020327"/>
              <a:gd name="connsiteY3" fmla="*/ 90613 h 100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0327" h="100238">
                <a:moveTo>
                  <a:pt x="1020327" y="100238"/>
                </a:moveTo>
                <a:cubicBezTo>
                  <a:pt x="514198" y="69758"/>
                  <a:pt x="8070" y="39278"/>
                  <a:pt x="49" y="23236"/>
                </a:cubicBezTo>
                <a:cubicBezTo>
                  <a:pt x="-7972" y="7194"/>
                  <a:pt x="968992" y="-7245"/>
                  <a:pt x="972201" y="3985"/>
                </a:cubicBezTo>
                <a:cubicBezTo>
                  <a:pt x="975409" y="15214"/>
                  <a:pt x="497354" y="52913"/>
                  <a:pt x="19300" y="906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5B5F4CAE-8D35-C05D-BFD4-415F57B67D7C}"/>
              </a:ext>
            </a:extLst>
          </p:cNvPr>
          <p:cNvSpPr/>
          <p:nvPr/>
        </p:nvSpPr>
        <p:spPr>
          <a:xfrm>
            <a:off x="8965731" y="4532745"/>
            <a:ext cx="1020327" cy="100238"/>
          </a:xfrm>
          <a:custGeom>
            <a:avLst/>
            <a:gdLst>
              <a:gd name="connsiteX0" fmla="*/ 1020327 w 1020327"/>
              <a:gd name="connsiteY0" fmla="*/ 100238 h 100238"/>
              <a:gd name="connsiteX1" fmla="*/ 49 w 1020327"/>
              <a:gd name="connsiteY1" fmla="*/ 23236 h 100238"/>
              <a:gd name="connsiteX2" fmla="*/ 972201 w 1020327"/>
              <a:gd name="connsiteY2" fmla="*/ 3985 h 100238"/>
              <a:gd name="connsiteX3" fmla="*/ 19300 w 1020327"/>
              <a:gd name="connsiteY3" fmla="*/ 90613 h 100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0327" h="100238">
                <a:moveTo>
                  <a:pt x="1020327" y="100238"/>
                </a:moveTo>
                <a:cubicBezTo>
                  <a:pt x="514198" y="69758"/>
                  <a:pt x="8070" y="39278"/>
                  <a:pt x="49" y="23236"/>
                </a:cubicBezTo>
                <a:cubicBezTo>
                  <a:pt x="-7972" y="7194"/>
                  <a:pt x="968992" y="-7245"/>
                  <a:pt x="972201" y="3985"/>
                </a:cubicBezTo>
                <a:cubicBezTo>
                  <a:pt x="975409" y="15214"/>
                  <a:pt x="497354" y="52913"/>
                  <a:pt x="19300" y="906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759D58-0548-500D-8447-BBD6A88C09AF}"/>
              </a:ext>
            </a:extLst>
          </p:cNvPr>
          <p:cNvSpPr txBox="1"/>
          <p:nvPr/>
        </p:nvSpPr>
        <p:spPr>
          <a:xfrm>
            <a:off x="9070005" y="4208165"/>
            <a:ext cx="12344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sixth  (16%) 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EAE27F8-C992-A71A-53C3-C61226900415}"/>
              </a:ext>
            </a:extLst>
          </p:cNvPr>
          <p:cNvSpPr/>
          <p:nvPr/>
        </p:nvSpPr>
        <p:spPr>
          <a:xfrm>
            <a:off x="11260689" y="5994861"/>
            <a:ext cx="220534" cy="137711"/>
          </a:xfrm>
          <a:custGeom>
            <a:avLst/>
            <a:gdLst>
              <a:gd name="connsiteX0" fmla="*/ 0 w 220534"/>
              <a:gd name="connsiteY0" fmla="*/ 137711 h 137711"/>
              <a:gd name="connsiteX1" fmla="*/ 77119 w 220534"/>
              <a:gd name="connsiteY1" fmla="*/ 104660 h 137711"/>
              <a:gd name="connsiteX2" fmla="*/ 220338 w 220534"/>
              <a:gd name="connsiteY2" fmla="*/ 55084 h 137711"/>
              <a:gd name="connsiteX3" fmla="*/ 44068 w 220534"/>
              <a:gd name="connsiteY3" fmla="*/ 38559 h 137711"/>
              <a:gd name="connsiteX4" fmla="*/ 176270 w 220534"/>
              <a:gd name="connsiteY4" fmla="*/ 0 h 13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534" h="137711">
                <a:moveTo>
                  <a:pt x="0" y="137711"/>
                </a:moveTo>
                <a:cubicBezTo>
                  <a:pt x="20198" y="128071"/>
                  <a:pt x="40396" y="118431"/>
                  <a:pt x="77119" y="104660"/>
                </a:cubicBezTo>
                <a:cubicBezTo>
                  <a:pt x="113842" y="90889"/>
                  <a:pt x="225846" y="66101"/>
                  <a:pt x="220338" y="55084"/>
                </a:cubicBezTo>
                <a:cubicBezTo>
                  <a:pt x="214830" y="44067"/>
                  <a:pt x="51413" y="47740"/>
                  <a:pt x="44068" y="38559"/>
                </a:cubicBezTo>
                <a:cubicBezTo>
                  <a:pt x="36723" y="29378"/>
                  <a:pt x="106496" y="14689"/>
                  <a:pt x="17627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007E66-179B-E62E-1C6D-C201DD88A5CE}"/>
              </a:ext>
            </a:extLst>
          </p:cNvPr>
          <p:cNvSpPr txBox="1"/>
          <p:nvPr/>
        </p:nvSpPr>
        <p:spPr>
          <a:xfrm>
            <a:off x="11232171" y="5698612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3%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4C6A172-0072-1004-2120-59CBABF46AA1}"/>
              </a:ext>
            </a:extLst>
          </p:cNvPr>
          <p:cNvSpPr/>
          <p:nvPr/>
        </p:nvSpPr>
        <p:spPr>
          <a:xfrm>
            <a:off x="866134" y="1295833"/>
            <a:ext cx="962934" cy="90205"/>
          </a:xfrm>
          <a:custGeom>
            <a:avLst/>
            <a:gdLst>
              <a:gd name="connsiteX0" fmla="*/ 154144 w 962934"/>
              <a:gd name="connsiteY0" fmla="*/ 80580 h 90205"/>
              <a:gd name="connsiteX1" fmla="*/ 885664 w 962934"/>
              <a:gd name="connsiteY1" fmla="*/ 80580 h 90205"/>
              <a:gd name="connsiteX2" fmla="*/ 140 w 962934"/>
              <a:gd name="connsiteY2" fmla="*/ 22828 h 90205"/>
              <a:gd name="connsiteX3" fmla="*/ 962666 w 962934"/>
              <a:gd name="connsiteY3" fmla="*/ 3578 h 90205"/>
              <a:gd name="connsiteX4" fmla="*/ 77142 w 962934"/>
              <a:gd name="connsiteY4" fmla="*/ 90205 h 9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2934" h="90205">
                <a:moveTo>
                  <a:pt x="154144" y="80580"/>
                </a:moveTo>
                <a:cubicBezTo>
                  <a:pt x="532737" y="85392"/>
                  <a:pt x="911331" y="90205"/>
                  <a:pt x="885664" y="80580"/>
                </a:cubicBezTo>
                <a:cubicBezTo>
                  <a:pt x="859997" y="70955"/>
                  <a:pt x="-12694" y="35662"/>
                  <a:pt x="140" y="22828"/>
                </a:cubicBezTo>
                <a:cubicBezTo>
                  <a:pt x="12974" y="9994"/>
                  <a:pt x="949832" y="-7651"/>
                  <a:pt x="962666" y="3578"/>
                </a:cubicBezTo>
                <a:cubicBezTo>
                  <a:pt x="975500" y="14807"/>
                  <a:pt x="526321" y="52506"/>
                  <a:pt x="77142" y="90205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041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5671-7822-FE57-8D0D-5076767D3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many resolvers see the query now?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882D51-6A84-6B6C-5CCE-7352D9558FD9}"/>
              </a:ext>
            </a:extLst>
          </p:cNvPr>
          <p:cNvSpPr txBox="1">
            <a:spLocks/>
          </p:cNvSpPr>
          <p:nvPr/>
        </p:nvSpPr>
        <p:spPr>
          <a:xfrm>
            <a:off x="462320" y="2141537"/>
            <a:ext cx="57216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We observe that this single initial query generates 1 or more queries from a single recursive resolver IP address just 12% of the time</a:t>
            </a:r>
          </a:p>
          <a:p>
            <a:r>
              <a:rPr lang="en-AU" dirty="0"/>
              <a:t>2 or more different resolvers are queried in 30% of cases</a:t>
            </a:r>
          </a:p>
          <a:p>
            <a:r>
              <a:rPr lang="en-AU" dirty="0"/>
              <a:t>Most of the time (75% of cases) these multiple resolver IP addresses are all in the same 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38288-DD3A-A00A-4969-1DB12C4A6AB6}"/>
              </a:ext>
            </a:extLst>
          </p:cNvPr>
          <p:cNvSpPr txBox="1"/>
          <p:nvPr/>
        </p:nvSpPr>
        <p:spPr>
          <a:xfrm>
            <a:off x="6758609" y="1946130"/>
            <a:ext cx="5605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Cumulative Distribution of number of resolver IP addresses seen to query for a unique DNS name</a:t>
            </a:r>
          </a:p>
          <a:p>
            <a:r>
              <a:rPr lang="en-AU" dirty="0"/>
              <a:t>when the response is SERVFAIL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9052E4-7613-4084-18AC-0FDCE8767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946" y="2869460"/>
            <a:ext cx="5433044" cy="381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48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3B3A-ECA8-80C1-1234-5C33DD826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B0190-BDE4-57D1-AEFA-647AC388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The DNS is a </a:t>
            </a:r>
            <a:r>
              <a:rPr lang="en-AU" i="1" dirty="0"/>
              <a:t>highly decentralised</a:t>
            </a:r>
            <a:r>
              <a:rPr lang="en-AU" dirty="0"/>
              <a:t> database that distributes its contents over much of the Internet</a:t>
            </a:r>
          </a:p>
          <a:p>
            <a:r>
              <a:rPr lang="en-AU" dirty="0"/>
              <a:t>The DNS data model also includes information replication  (secondary authoritative servers) that attempts to provide resiliency and scalability by removing critical single choke points within the database</a:t>
            </a:r>
          </a:p>
          <a:p>
            <a:r>
              <a:rPr lang="en-AU" dirty="0"/>
              <a:t>The DNS name resolution protocol includes query fallback to increase the robustness of name resolution</a:t>
            </a:r>
          </a:p>
          <a:p>
            <a:r>
              <a:rPr lang="en-AU" dirty="0"/>
              <a:t>It all sounds as if the DNS highly diverse and extensively decentralised.</a:t>
            </a:r>
          </a:p>
        </p:txBody>
      </p:sp>
    </p:spTree>
    <p:extLst>
      <p:ext uri="{BB962C8B-B14F-4D97-AF65-F5344CB8AC3E}">
        <p14:creationId xmlns:p14="http://schemas.microsoft.com/office/powerpoint/2010/main" val="550304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324E3-FA6B-1440-BB39-A6E7ECCD3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Are we there yet?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1F7E4-28D3-16F5-DE3B-849927AC2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No, not really</a:t>
            </a:r>
          </a:p>
          <a:p>
            <a:endParaRPr lang="en-AU" dirty="0"/>
          </a:p>
          <a:p>
            <a:r>
              <a:rPr lang="en-AU" dirty="0"/>
              <a:t>Perhaps it is also useful to understand </a:t>
            </a:r>
            <a:r>
              <a:rPr lang="en-AU" b="1" i="1" dirty="0"/>
              <a:t>which resolver provides the response that the user will use</a:t>
            </a:r>
            <a:endParaRPr lang="en-AU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8032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BB290-934B-F897-F8C9-B7882730B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Third 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562AA-ABAC-BB84-FC4E-BCFD7CAC0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Single query – same as Pass 1</a:t>
            </a:r>
          </a:p>
          <a:p>
            <a:r>
              <a:rPr lang="en-AU" dirty="0"/>
              <a:t>But only record the first query at the auth server for each unique ID</a:t>
            </a:r>
          </a:p>
          <a:p>
            <a:pPr lvl="1"/>
            <a:r>
              <a:rPr lang="en-AU" dirty="0"/>
              <a:t>We assume that the first recursive resolver to ask the auth server is the first to provide a response to the stub resolver </a:t>
            </a:r>
          </a:p>
          <a:p>
            <a:pPr lvl="1"/>
            <a:endParaRPr lang="en-AU" dirty="0"/>
          </a:p>
          <a:p>
            <a:pPr lvl="1"/>
            <a:endParaRPr lang="en-AU" dirty="0"/>
          </a:p>
          <a:p>
            <a:r>
              <a:rPr lang="en-AU" dirty="0"/>
              <a:t>How does this change the measurements?</a:t>
            </a:r>
          </a:p>
        </p:txBody>
      </p:sp>
    </p:spTree>
    <p:extLst>
      <p:ext uri="{BB962C8B-B14F-4D97-AF65-F5344CB8AC3E}">
        <p14:creationId xmlns:p14="http://schemas.microsoft.com/office/powerpoint/2010/main" val="308473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9764-2DF9-D78A-05D1-086F6ED6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First Query 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94BB19-3FFF-0D6C-781B-D29DE4E50B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66" y="1566729"/>
            <a:ext cx="7815645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CBFDAF-1CC6-C6CE-C9A4-64E36E6AF1BE}"/>
              </a:ext>
            </a:extLst>
          </p:cNvPr>
          <p:cNvSpPr txBox="1"/>
          <p:nvPr/>
        </p:nvSpPr>
        <p:spPr>
          <a:xfrm>
            <a:off x="8284684" y="2199188"/>
            <a:ext cx="358599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Two-thirds of users direct their queries to the recursive resolver that is operated by their ISP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fifth  (20%) of users have their queries resolved by Google’s Public DNS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sixth (18%) of users direct their queries to a recursive resolver that is geolocated to the same country as they are – probably their ISP using a resolver in a different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Everything else – nothing more than 4% 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9551AAE-F1C1-EF47-AD42-0EA38F7A853B}"/>
              </a:ext>
            </a:extLst>
          </p:cNvPr>
          <p:cNvSpPr/>
          <p:nvPr/>
        </p:nvSpPr>
        <p:spPr>
          <a:xfrm>
            <a:off x="8929171" y="3189066"/>
            <a:ext cx="876313" cy="49893"/>
          </a:xfrm>
          <a:custGeom>
            <a:avLst/>
            <a:gdLst>
              <a:gd name="connsiteX0" fmla="*/ 0 w 876313"/>
              <a:gd name="connsiteY0" fmla="*/ 38876 h 49893"/>
              <a:gd name="connsiteX1" fmla="*/ 159745 w 876313"/>
              <a:gd name="connsiteY1" fmla="*/ 44385 h 49893"/>
              <a:gd name="connsiteX2" fmla="*/ 605928 w 876313"/>
              <a:gd name="connsiteY2" fmla="*/ 11334 h 49893"/>
              <a:gd name="connsiteX3" fmla="*/ 853807 w 876313"/>
              <a:gd name="connsiteY3" fmla="*/ 27859 h 49893"/>
              <a:gd name="connsiteX4" fmla="*/ 38559 w 876313"/>
              <a:gd name="connsiteY4" fmla="*/ 317 h 49893"/>
              <a:gd name="connsiteX5" fmla="*/ 864824 w 876313"/>
              <a:gd name="connsiteY5" fmla="*/ 49893 h 49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6313" h="49893">
                <a:moveTo>
                  <a:pt x="0" y="38876"/>
                </a:moveTo>
                <a:cubicBezTo>
                  <a:pt x="29378" y="43925"/>
                  <a:pt x="58757" y="48975"/>
                  <a:pt x="159745" y="44385"/>
                </a:cubicBezTo>
                <a:cubicBezTo>
                  <a:pt x="260733" y="39795"/>
                  <a:pt x="490251" y="14088"/>
                  <a:pt x="605928" y="11334"/>
                </a:cubicBezTo>
                <a:cubicBezTo>
                  <a:pt x="721605" y="8580"/>
                  <a:pt x="948368" y="29695"/>
                  <a:pt x="853807" y="27859"/>
                </a:cubicBezTo>
                <a:cubicBezTo>
                  <a:pt x="759246" y="26023"/>
                  <a:pt x="36723" y="-3355"/>
                  <a:pt x="38559" y="317"/>
                </a:cubicBezTo>
                <a:cubicBezTo>
                  <a:pt x="40395" y="3989"/>
                  <a:pt x="452609" y="26941"/>
                  <a:pt x="864824" y="4989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FA4683-60E6-9999-589B-BEF14F8DC58F}"/>
              </a:ext>
            </a:extLst>
          </p:cNvPr>
          <p:cNvSpPr txBox="1"/>
          <p:nvPr/>
        </p:nvSpPr>
        <p:spPr>
          <a:xfrm>
            <a:off x="8929171" y="2912067"/>
            <a:ext cx="1072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seventh (15%)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736C1C-F0D2-95F7-6D89-EE8C368CAFE6}"/>
              </a:ext>
            </a:extLst>
          </p:cNvPr>
          <p:cNvSpPr txBox="1"/>
          <p:nvPr/>
        </p:nvSpPr>
        <p:spPr>
          <a:xfrm>
            <a:off x="8914002" y="3527378"/>
            <a:ext cx="896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eighth (1%)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0285757-9650-318C-8A71-9428F8D7B4B0}"/>
              </a:ext>
            </a:extLst>
          </p:cNvPr>
          <p:cNvSpPr/>
          <p:nvPr/>
        </p:nvSpPr>
        <p:spPr>
          <a:xfrm>
            <a:off x="8962221" y="3850252"/>
            <a:ext cx="800154" cy="22177"/>
          </a:xfrm>
          <a:custGeom>
            <a:avLst/>
            <a:gdLst>
              <a:gd name="connsiteX0" fmla="*/ 82627 w 800154"/>
              <a:gd name="connsiteY0" fmla="*/ 22177 h 22177"/>
              <a:gd name="connsiteX1" fmla="*/ 192796 w 800154"/>
              <a:gd name="connsiteY1" fmla="*/ 11160 h 22177"/>
              <a:gd name="connsiteX2" fmla="*/ 798724 w 800154"/>
              <a:gd name="connsiteY2" fmla="*/ 143 h 22177"/>
              <a:gd name="connsiteX3" fmla="*/ 1 w 800154"/>
              <a:gd name="connsiteY3" fmla="*/ 5652 h 22177"/>
              <a:gd name="connsiteX4" fmla="*/ 793215 w 800154"/>
              <a:gd name="connsiteY4" fmla="*/ 16668 h 2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0154" h="22177">
                <a:moveTo>
                  <a:pt x="82627" y="22177"/>
                </a:moveTo>
                <a:cubicBezTo>
                  <a:pt x="78037" y="18504"/>
                  <a:pt x="73447" y="14832"/>
                  <a:pt x="192796" y="11160"/>
                </a:cubicBezTo>
                <a:cubicBezTo>
                  <a:pt x="312145" y="7488"/>
                  <a:pt x="830856" y="1061"/>
                  <a:pt x="798724" y="143"/>
                </a:cubicBezTo>
                <a:cubicBezTo>
                  <a:pt x="766592" y="-775"/>
                  <a:pt x="919" y="2898"/>
                  <a:pt x="1" y="5652"/>
                </a:cubicBezTo>
                <a:cubicBezTo>
                  <a:pt x="-917" y="8406"/>
                  <a:pt x="396149" y="12537"/>
                  <a:pt x="793215" y="166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BB176F5-1D87-864A-6EC6-34FBAD37FA6B}"/>
              </a:ext>
            </a:extLst>
          </p:cNvPr>
          <p:cNvSpPr/>
          <p:nvPr/>
        </p:nvSpPr>
        <p:spPr>
          <a:xfrm>
            <a:off x="11308814" y="5282588"/>
            <a:ext cx="220534" cy="137711"/>
          </a:xfrm>
          <a:custGeom>
            <a:avLst/>
            <a:gdLst>
              <a:gd name="connsiteX0" fmla="*/ 0 w 220534"/>
              <a:gd name="connsiteY0" fmla="*/ 137711 h 137711"/>
              <a:gd name="connsiteX1" fmla="*/ 77119 w 220534"/>
              <a:gd name="connsiteY1" fmla="*/ 104660 h 137711"/>
              <a:gd name="connsiteX2" fmla="*/ 220338 w 220534"/>
              <a:gd name="connsiteY2" fmla="*/ 55084 h 137711"/>
              <a:gd name="connsiteX3" fmla="*/ 44068 w 220534"/>
              <a:gd name="connsiteY3" fmla="*/ 38559 h 137711"/>
              <a:gd name="connsiteX4" fmla="*/ 176270 w 220534"/>
              <a:gd name="connsiteY4" fmla="*/ 0 h 13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534" h="137711">
                <a:moveTo>
                  <a:pt x="0" y="137711"/>
                </a:moveTo>
                <a:cubicBezTo>
                  <a:pt x="20198" y="128071"/>
                  <a:pt x="40396" y="118431"/>
                  <a:pt x="77119" y="104660"/>
                </a:cubicBezTo>
                <a:cubicBezTo>
                  <a:pt x="113842" y="90889"/>
                  <a:pt x="225846" y="66101"/>
                  <a:pt x="220338" y="55084"/>
                </a:cubicBezTo>
                <a:cubicBezTo>
                  <a:pt x="214830" y="44067"/>
                  <a:pt x="51413" y="47740"/>
                  <a:pt x="44068" y="38559"/>
                </a:cubicBezTo>
                <a:cubicBezTo>
                  <a:pt x="36723" y="29378"/>
                  <a:pt x="106496" y="14689"/>
                  <a:pt x="17627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CDDE16-FAD5-FF20-99A4-F3ADFA220F51}"/>
              </a:ext>
            </a:extLst>
          </p:cNvPr>
          <p:cNvSpPr txBox="1"/>
          <p:nvPr/>
        </p:nvSpPr>
        <p:spPr>
          <a:xfrm>
            <a:off x="11232171" y="5005589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2%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AA0E198-F1C9-DAD3-E1C0-540BE0FE9612}"/>
              </a:ext>
            </a:extLst>
          </p:cNvPr>
          <p:cNvSpPr/>
          <p:nvPr/>
        </p:nvSpPr>
        <p:spPr>
          <a:xfrm>
            <a:off x="7960843" y="2076680"/>
            <a:ext cx="307316" cy="280930"/>
          </a:xfrm>
          <a:custGeom>
            <a:avLst/>
            <a:gdLst>
              <a:gd name="connsiteX0" fmla="*/ 307316 w 307316"/>
              <a:gd name="connsiteY0" fmla="*/ 280930 h 280930"/>
              <a:gd name="connsiteX1" fmla="*/ 20877 w 307316"/>
              <a:gd name="connsiteY1" fmla="*/ 11016 h 280930"/>
              <a:gd name="connsiteX2" fmla="*/ 48420 w 307316"/>
              <a:gd name="connsiteY2" fmla="*/ 181778 h 280930"/>
              <a:gd name="connsiteX3" fmla="*/ 4352 w 307316"/>
              <a:gd name="connsiteY3" fmla="*/ 33050 h 280930"/>
              <a:gd name="connsiteX4" fmla="*/ 175114 w 307316"/>
              <a:gd name="connsiteY4" fmla="*/ 0 h 280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316" h="280930">
                <a:moveTo>
                  <a:pt x="307316" y="280930"/>
                </a:moveTo>
                <a:cubicBezTo>
                  <a:pt x="185671" y="154235"/>
                  <a:pt x="64026" y="27541"/>
                  <a:pt x="20877" y="11016"/>
                </a:cubicBezTo>
                <a:cubicBezTo>
                  <a:pt x="-22272" y="-5509"/>
                  <a:pt x="51174" y="178106"/>
                  <a:pt x="48420" y="181778"/>
                </a:cubicBezTo>
                <a:cubicBezTo>
                  <a:pt x="45666" y="185450"/>
                  <a:pt x="-16764" y="63346"/>
                  <a:pt x="4352" y="33050"/>
                </a:cubicBezTo>
                <a:cubicBezTo>
                  <a:pt x="25468" y="2754"/>
                  <a:pt x="100291" y="1377"/>
                  <a:pt x="1751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E6BDE459-489F-FA26-FB1E-F791207AA7B9}"/>
              </a:ext>
            </a:extLst>
          </p:cNvPr>
          <p:cNvSpPr/>
          <p:nvPr/>
        </p:nvSpPr>
        <p:spPr>
          <a:xfrm>
            <a:off x="7986020" y="3205908"/>
            <a:ext cx="364766" cy="1672474"/>
          </a:xfrm>
          <a:custGeom>
            <a:avLst/>
            <a:gdLst>
              <a:gd name="connsiteX0" fmla="*/ 364766 w 364766"/>
              <a:gd name="connsiteY0" fmla="*/ 0 h 1672474"/>
              <a:gd name="connsiteX1" fmla="*/ 160953 w 364766"/>
              <a:gd name="connsiteY1" fmla="*/ 203812 h 1672474"/>
              <a:gd name="connsiteX2" fmla="*/ 122394 w 364766"/>
              <a:gd name="connsiteY2" fmla="*/ 903384 h 1672474"/>
              <a:gd name="connsiteX3" fmla="*/ 105869 w 364766"/>
              <a:gd name="connsiteY3" fmla="*/ 1448719 h 1672474"/>
              <a:gd name="connsiteX4" fmla="*/ 6717 w 364766"/>
              <a:gd name="connsiteY4" fmla="*/ 1663547 h 1672474"/>
              <a:gd name="connsiteX5" fmla="*/ 23243 w 364766"/>
              <a:gd name="connsiteY5" fmla="*/ 1553379 h 1672474"/>
              <a:gd name="connsiteX6" fmla="*/ 1209 w 364766"/>
              <a:gd name="connsiteY6" fmla="*/ 1669056 h 1672474"/>
              <a:gd name="connsiteX7" fmla="*/ 67310 w 364766"/>
              <a:gd name="connsiteY7" fmla="*/ 1630497 h 167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4766" h="1672474">
                <a:moveTo>
                  <a:pt x="364766" y="0"/>
                </a:moveTo>
                <a:cubicBezTo>
                  <a:pt x="283057" y="26624"/>
                  <a:pt x="201348" y="53248"/>
                  <a:pt x="160953" y="203812"/>
                </a:cubicBezTo>
                <a:cubicBezTo>
                  <a:pt x="120558" y="354376"/>
                  <a:pt x="131575" y="695900"/>
                  <a:pt x="122394" y="903384"/>
                </a:cubicBezTo>
                <a:cubicBezTo>
                  <a:pt x="113213" y="1110868"/>
                  <a:pt x="125149" y="1322025"/>
                  <a:pt x="105869" y="1448719"/>
                </a:cubicBezTo>
                <a:cubicBezTo>
                  <a:pt x="86589" y="1575413"/>
                  <a:pt x="20488" y="1646104"/>
                  <a:pt x="6717" y="1663547"/>
                </a:cubicBezTo>
                <a:cubicBezTo>
                  <a:pt x="-7054" y="1680990"/>
                  <a:pt x="24161" y="1552461"/>
                  <a:pt x="23243" y="1553379"/>
                </a:cubicBezTo>
                <a:cubicBezTo>
                  <a:pt x="22325" y="1554297"/>
                  <a:pt x="-6135" y="1656203"/>
                  <a:pt x="1209" y="1669056"/>
                </a:cubicBezTo>
                <a:cubicBezTo>
                  <a:pt x="8553" y="1681909"/>
                  <a:pt x="37931" y="1656203"/>
                  <a:pt x="67310" y="16304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E45A132-4B13-865D-11E2-316F492A369A}"/>
              </a:ext>
            </a:extLst>
          </p:cNvPr>
          <p:cNvSpPr/>
          <p:nvPr/>
        </p:nvSpPr>
        <p:spPr>
          <a:xfrm>
            <a:off x="7980637" y="3855904"/>
            <a:ext cx="419724" cy="1164360"/>
          </a:xfrm>
          <a:custGeom>
            <a:avLst/>
            <a:gdLst>
              <a:gd name="connsiteX0" fmla="*/ 419724 w 419724"/>
              <a:gd name="connsiteY0" fmla="*/ 0 h 1164360"/>
              <a:gd name="connsiteX1" fmla="*/ 287522 w 419724"/>
              <a:gd name="connsiteY1" fmla="*/ 27542 h 1164360"/>
              <a:gd name="connsiteX2" fmla="*/ 259980 w 419724"/>
              <a:gd name="connsiteY2" fmla="*/ 121185 h 1164360"/>
              <a:gd name="connsiteX3" fmla="*/ 248963 w 419724"/>
              <a:gd name="connsiteY3" fmla="*/ 396607 h 1164360"/>
              <a:gd name="connsiteX4" fmla="*/ 204896 w 419724"/>
              <a:gd name="connsiteY4" fmla="*/ 941942 h 1164360"/>
              <a:gd name="connsiteX5" fmla="*/ 6592 w 419724"/>
              <a:gd name="connsiteY5" fmla="*/ 1118212 h 1164360"/>
              <a:gd name="connsiteX6" fmla="*/ 45151 w 419724"/>
              <a:gd name="connsiteY6" fmla="*/ 1063127 h 1164360"/>
              <a:gd name="connsiteX7" fmla="*/ 23117 w 419724"/>
              <a:gd name="connsiteY7" fmla="*/ 1151262 h 1164360"/>
              <a:gd name="connsiteX8" fmla="*/ 45151 w 419724"/>
              <a:gd name="connsiteY8" fmla="*/ 1162279 h 116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724" h="1164360">
                <a:moveTo>
                  <a:pt x="419724" y="0"/>
                </a:moveTo>
                <a:cubicBezTo>
                  <a:pt x="366935" y="3672"/>
                  <a:pt x="314146" y="7345"/>
                  <a:pt x="287522" y="27542"/>
                </a:cubicBezTo>
                <a:cubicBezTo>
                  <a:pt x="260898" y="47739"/>
                  <a:pt x="266406" y="59674"/>
                  <a:pt x="259980" y="121185"/>
                </a:cubicBezTo>
                <a:cubicBezTo>
                  <a:pt x="253554" y="182696"/>
                  <a:pt x="258144" y="259814"/>
                  <a:pt x="248963" y="396607"/>
                </a:cubicBezTo>
                <a:cubicBezTo>
                  <a:pt x="239782" y="533400"/>
                  <a:pt x="245291" y="821675"/>
                  <a:pt x="204896" y="941942"/>
                </a:cubicBezTo>
                <a:cubicBezTo>
                  <a:pt x="164501" y="1062209"/>
                  <a:pt x="33216" y="1098015"/>
                  <a:pt x="6592" y="1118212"/>
                </a:cubicBezTo>
                <a:cubicBezTo>
                  <a:pt x="-20032" y="1138409"/>
                  <a:pt x="42397" y="1057619"/>
                  <a:pt x="45151" y="1063127"/>
                </a:cubicBezTo>
                <a:cubicBezTo>
                  <a:pt x="47905" y="1068635"/>
                  <a:pt x="23117" y="1151262"/>
                  <a:pt x="23117" y="1151262"/>
                </a:cubicBezTo>
                <a:cubicBezTo>
                  <a:pt x="23117" y="1167787"/>
                  <a:pt x="34134" y="1165033"/>
                  <a:pt x="45151" y="116227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38A9381D-BBF8-9465-E8D8-FE7691F9A08A}"/>
              </a:ext>
            </a:extLst>
          </p:cNvPr>
          <p:cNvSpPr/>
          <p:nvPr/>
        </p:nvSpPr>
        <p:spPr>
          <a:xfrm>
            <a:off x="8022403" y="5326655"/>
            <a:ext cx="317366" cy="358049"/>
          </a:xfrm>
          <a:custGeom>
            <a:avLst/>
            <a:gdLst>
              <a:gd name="connsiteX0" fmla="*/ 317366 w 317366"/>
              <a:gd name="connsiteY0" fmla="*/ 0 h 358049"/>
              <a:gd name="connsiteX1" fmla="*/ 19910 w 317366"/>
              <a:gd name="connsiteY1" fmla="*/ 313981 h 358049"/>
              <a:gd name="connsiteX2" fmla="*/ 69486 w 317366"/>
              <a:gd name="connsiteY2" fmla="*/ 181779 h 358049"/>
              <a:gd name="connsiteX3" fmla="*/ 3385 w 317366"/>
              <a:gd name="connsiteY3" fmla="*/ 319490 h 358049"/>
              <a:gd name="connsiteX4" fmla="*/ 196180 w 317366"/>
              <a:gd name="connsiteY4" fmla="*/ 358049 h 358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366" h="358049">
                <a:moveTo>
                  <a:pt x="317366" y="0"/>
                </a:moveTo>
                <a:cubicBezTo>
                  <a:pt x="189294" y="141842"/>
                  <a:pt x="61223" y="283685"/>
                  <a:pt x="19910" y="313981"/>
                </a:cubicBezTo>
                <a:cubicBezTo>
                  <a:pt x="-21403" y="344278"/>
                  <a:pt x="72240" y="180861"/>
                  <a:pt x="69486" y="181779"/>
                </a:cubicBezTo>
                <a:cubicBezTo>
                  <a:pt x="66732" y="182697"/>
                  <a:pt x="-17731" y="290112"/>
                  <a:pt x="3385" y="319490"/>
                </a:cubicBezTo>
                <a:cubicBezTo>
                  <a:pt x="24501" y="348868"/>
                  <a:pt x="110340" y="353458"/>
                  <a:pt x="196180" y="35804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515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87CD-0210-DCE3-5944-AEAC43E14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looking 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DAD7E-1B74-72E1-AA1C-0BDBCEEC1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Who </a:t>
            </a:r>
            <a:r>
              <a:rPr lang="en-AU" b="1" dirty="0"/>
              <a:t>gets</a:t>
            </a:r>
            <a:r>
              <a:rPr lang="en-AU" dirty="0"/>
              <a:t> to see my queries?</a:t>
            </a:r>
          </a:p>
          <a:p>
            <a:r>
              <a:rPr lang="en-AU" dirty="0"/>
              <a:t>Who </a:t>
            </a:r>
            <a:r>
              <a:rPr lang="en-AU" b="1" dirty="0"/>
              <a:t>might</a:t>
            </a:r>
            <a:r>
              <a:rPr lang="en-AU" dirty="0"/>
              <a:t> get to see my queries?</a:t>
            </a:r>
          </a:p>
          <a:p>
            <a:r>
              <a:rPr lang="en-AU" dirty="0"/>
              <a:t>Who do I </a:t>
            </a:r>
            <a:r>
              <a:rPr lang="en-AU" b="1" dirty="0"/>
              <a:t>believe</a:t>
            </a:r>
            <a:r>
              <a:rPr lang="en-AU" dirty="0"/>
              <a:t> for answers?</a:t>
            </a:r>
          </a:p>
        </p:txBody>
      </p:sp>
    </p:spTree>
    <p:extLst>
      <p:ext uri="{BB962C8B-B14F-4D97-AF65-F5344CB8AC3E}">
        <p14:creationId xmlns:p14="http://schemas.microsoft.com/office/powerpoint/2010/main" val="811710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5F4A-04FF-D53C-DB60-7B40BAC4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Concentration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A111D-36DC-2D68-1A15-F84E67C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Lets look at the “market” of DNS open resolvers using the “all resolvers” measurements</a:t>
            </a:r>
          </a:p>
          <a:p>
            <a:pPr lvl="1"/>
            <a:r>
              <a:rPr lang="en-AU" dirty="0"/>
              <a:t>Single Entity Dominance: </a:t>
            </a:r>
          </a:p>
          <a:p>
            <a:pPr lvl="2"/>
            <a:r>
              <a:rPr lang="en-AU" dirty="0"/>
              <a:t>Google has 68.7% of the open DNS resolver market</a:t>
            </a:r>
          </a:p>
          <a:p>
            <a:pPr lvl="1"/>
            <a:r>
              <a:rPr lang="en-AU" dirty="0"/>
              <a:t>Four-Firm Concentration: </a:t>
            </a:r>
          </a:p>
          <a:p>
            <a:pPr lvl="2"/>
            <a:r>
              <a:rPr lang="en-AU" dirty="0"/>
              <a:t>Google, Cloudflare, 114DNS and OpenDNS have 91.6% market share</a:t>
            </a:r>
          </a:p>
          <a:p>
            <a:pPr lvl="1"/>
            <a:r>
              <a:rPr lang="en-AU" dirty="0"/>
              <a:t>HHI Index:</a:t>
            </a:r>
          </a:p>
          <a:p>
            <a:pPr lvl="2"/>
            <a:r>
              <a:rPr lang="en-AU" dirty="0"/>
              <a:t>49%</a:t>
            </a:r>
          </a:p>
          <a:p>
            <a:r>
              <a:rPr lang="en-AU" dirty="0"/>
              <a:t>So the open resolver market sector is </a:t>
            </a:r>
            <a:r>
              <a:rPr lang="en-AU" b="1" dirty="0"/>
              <a:t>highly centralized</a:t>
            </a:r>
            <a:r>
              <a:rPr lang="en-AU" dirty="0"/>
              <a:t>.</a:t>
            </a:r>
          </a:p>
          <a:p>
            <a:r>
              <a:rPr lang="en-AU" dirty="0"/>
              <a:t>But this open resolver activity represents only one third of the total resolution market, and the HHI Index of the open resolvers as a subset of the total resolution market is far lower, at 5% </a:t>
            </a:r>
          </a:p>
        </p:txBody>
      </p:sp>
    </p:spTree>
    <p:extLst>
      <p:ext uri="{BB962C8B-B14F-4D97-AF65-F5344CB8AC3E}">
        <p14:creationId xmlns:p14="http://schemas.microsoft.com/office/powerpoint/2010/main" val="4672570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5EC2-D839-7CF2-549D-70D0C9E28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II Authoritative Servers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130A6-CC82-7B00-B0AA-26FBFFFF7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Data about the recursive-to-authoritative query set is hard to find</a:t>
            </a:r>
          </a:p>
          <a:p>
            <a:pPr lvl="1"/>
            <a:r>
              <a:rPr lang="en-AU" dirty="0"/>
              <a:t>Recursive resolvers sit in a privileged position in the DNS as they are exposed to both the identity of the stub resolver (the ‘user’) and the DNS names that they are querying</a:t>
            </a:r>
          </a:p>
          <a:p>
            <a:pPr lvl="1"/>
            <a:r>
              <a:rPr lang="en-AU" dirty="0"/>
              <a:t>So there are many caveats that apply to access to such data – and rightly so</a:t>
            </a:r>
          </a:p>
          <a:p>
            <a:r>
              <a:rPr lang="en-AU" dirty="0"/>
              <a:t>At APNIC we have limited access to the data relating to the use of the 1.1.1.1 recursive resolver</a:t>
            </a:r>
          </a:p>
          <a:p>
            <a:pPr lvl="1"/>
            <a:r>
              <a:rPr lang="en-AU" dirty="0"/>
              <a:t>We don’t know who is querying, but we can see query names and query protocol</a:t>
            </a:r>
          </a:p>
          <a:p>
            <a:pPr lvl="1"/>
            <a:r>
              <a:rPr lang="en-AU" dirty="0"/>
              <a:t>The market share of Cloudflare’s open resolver service is around 3% of users which is a non-trivial resolver in the open resolver set (ranked #2 in terms of market share)</a:t>
            </a:r>
          </a:p>
        </p:txBody>
      </p:sp>
    </p:spTree>
    <p:extLst>
      <p:ext uri="{BB962C8B-B14F-4D97-AF65-F5344CB8AC3E}">
        <p14:creationId xmlns:p14="http://schemas.microsoft.com/office/powerpoint/2010/main" val="3414187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1687-F608-BD6E-FD9E-580FC900D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Centrality in Authoritative Servers?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DD4CF-FE6B-BBB3-0C5E-E34C75BCF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One way to measure this is to look at the </a:t>
            </a:r>
            <a:r>
              <a:rPr lang="en-AU" b="1" dirty="0"/>
              <a:t>query-count weighted ranking</a:t>
            </a:r>
            <a:r>
              <a:rPr lang="en-AU" dirty="0"/>
              <a:t> of the DNS authoritative server providers</a:t>
            </a:r>
          </a:p>
          <a:p>
            <a:r>
              <a:rPr lang="en-AU" dirty="0"/>
              <a:t>If an authoritative name server hosts a very popular domain name then it’s likely that the query count will be high</a:t>
            </a:r>
          </a:p>
          <a:p>
            <a:r>
              <a:rPr lang="en-AU" dirty="0"/>
              <a:t>If a service operator hosts a large number of domains on its authoritative server infrastructure, then it’s likely that the query count will be high</a:t>
            </a:r>
          </a:p>
          <a:p>
            <a:r>
              <a:rPr lang="en-AU" dirty="0"/>
              <a:t>So lets characterise the authoritative service hosting market by their query-based ‘market share’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19522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81C1E-5639-B3A7-C140-B4AF86E8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What’s a “query”?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8B6B2BD0-BB00-7004-51D9-BF39422E7A11}"/>
              </a:ext>
            </a:extLst>
          </p:cNvPr>
          <p:cNvSpPr/>
          <p:nvPr/>
        </p:nvSpPr>
        <p:spPr>
          <a:xfrm>
            <a:off x="1162536" y="2656782"/>
            <a:ext cx="331481" cy="357908"/>
          </a:xfrm>
          <a:custGeom>
            <a:avLst/>
            <a:gdLst>
              <a:gd name="connsiteX0" fmla="*/ 200796 w 331481"/>
              <a:gd name="connsiteY0" fmla="*/ 0 h 357908"/>
              <a:gd name="connsiteX1" fmla="*/ 2014 w 331481"/>
              <a:gd name="connsiteY1" fmla="*/ 268356 h 357908"/>
              <a:gd name="connsiteX2" fmla="*/ 310127 w 331481"/>
              <a:gd name="connsiteY2" fmla="*/ 347869 h 357908"/>
              <a:gd name="connsiteX3" fmla="*/ 280309 w 331481"/>
              <a:gd name="connsiteY3" fmla="*/ 69574 h 35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81" h="357908">
                <a:moveTo>
                  <a:pt x="200796" y="0"/>
                </a:moveTo>
                <a:cubicBezTo>
                  <a:pt x="92294" y="105189"/>
                  <a:pt x="-16208" y="210378"/>
                  <a:pt x="2014" y="268356"/>
                </a:cubicBezTo>
                <a:cubicBezTo>
                  <a:pt x="20236" y="326334"/>
                  <a:pt x="263745" y="380999"/>
                  <a:pt x="310127" y="347869"/>
                </a:cubicBezTo>
                <a:cubicBezTo>
                  <a:pt x="356509" y="314739"/>
                  <a:pt x="318409" y="192156"/>
                  <a:pt x="280309" y="69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90346DB-5DBB-EF28-E528-965345AC64E6}"/>
              </a:ext>
            </a:extLst>
          </p:cNvPr>
          <p:cNvSpPr/>
          <p:nvPr/>
        </p:nvSpPr>
        <p:spPr>
          <a:xfrm>
            <a:off x="1164501" y="3004651"/>
            <a:ext cx="526822" cy="1233014"/>
          </a:xfrm>
          <a:custGeom>
            <a:avLst/>
            <a:gdLst>
              <a:gd name="connsiteX0" fmla="*/ 188892 w 526822"/>
              <a:gd name="connsiteY0" fmla="*/ 0 h 1233014"/>
              <a:gd name="connsiteX1" fmla="*/ 218709 w 526822"/>
              <a:gd name="connsiteY1" fmla="*/ 755374 h 1233014"/>
              <a:gd name="connsiteX2" fmla="*/ 198831 w 526822"/>
              <a:gd name="connsiteY2" fmla="*/ 815009 h 1233014"/>
              <a:gd name="connsiteX3" fmla="*/ 49 w 526822"/>
              <a:gd name="connsiteY3" fmla="*/ 1232452 h 1233014"/>
              <a:gd name="connsiteX4" fmla="*/ 218709 w 526822"/>
              <a:gd name="connsiteY4" fmla="*/ 715618 h 1233014"/>
              <a:gd name="connsiteX5" fmla="*/ 526822 w 526822"/>
              <a:gd name="connsiteY5" fmla="*/ 1182757 h 123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822" h="1233014">
                <a:moveTo>
                  <a:pt x="188892" y="0"/>
                </a:moveTo>
                <a:cubicBezTo>
                  <a:pt x="202972" y="309769"/>
                  <a:pt x="217053" y="619539"/>
                  <a:pt x="218709" y="755374"/>
                </a:cubicBezTo>
                <a:cubicBezTo>
                  <a:pt x="220365" y="891209"/>
                  <a:pt x="235274" y="735496"/>
                  <a:pt x="198831" y="815009"/>
                </a:cubicBezTo>
                <a:cubicBezTo>
                  <a:pt x="162388" y="894522"/>
                  <a:pt x="-3264" y="1249017"/>
                  <a:pt x="49" y="1232452"/>
                </a:cubicBezTo>
                <a:cubicBezTo>
                  <a:pt x="3362" y="1215887"/>
                  <a:pt x="130914" y="723900"/>
                  <a:pt x="218709" y="715618"/>
                </a:cubicBezTo>
                <a:cubicBezTo>
                  <a:pt x="306504" y="707336"/>
                  <a:pt x="416663" y="945046"/>
                  <a:pt x="526822" y="11827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12EC140-108C-785F-9843-3D7C5AA2A282}"/>
              </a:ext>
            </a:extLst>
          </p:cNvPr>
          <p:cNvSpPr/>
          <p:nvPr/>
        </p:nvSpPr>
        <p:spPr>
          <a:xfrm>
            <a:off x="824386" y="3043514"/>
            <a:ext cx="966329" cy="221079"/>
          </a:xfrm>
          <a:custGeom>
            <a:avLst/>
            <a:gdLst>
              <a:gd name="connsiteX0" fmla="*/ 2233 w 966329"/>
              <a:gd name="connsiteY0" fmla="*/ 219555 h 221079"/>
              <a:gd name="connsiteX1" fmla="*/ 51929 w 966329"/>
              <a:gd name="connsiteY1" fmla="*/ 199676 h 221079"/>
              <a:gd name="connsiteX2" fmla="*/ 479311 w 966329"/>
              <a:gd name="connsiteY2" fmla="*/ 894 h 221079"/>
              <a:gd name="connsiteX3" fmla="*/ 966329 w 966329"/>
              <a:gd name="connsiteY3" fmla="*/ 140042 h 221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6329" h="221079">
                <a:moveTo>
                  <a:pt x="2233" y="219555"/>
                </a:moveTo>
                <a:cubicBezTo>
                  <a:pt x="-12676" y="227837"/>
                  <a:pt x="51929" y="199676"/>
                  <a:pt x="51929" y="199676"/>
                </a:cubicBezTo>
                <a:cubicBezTo>
                  <a:pt x="131442" y="163232"/>
                  <a:pt x="326911" y="10833"/>
                  <a:pt x="479311" y="894"/>
                </a:cubicBezTo>
                <a:cubicBezTo>
                  <a:pt x="631711" y="-9045"/>
                  <a:pt x="799020" y="65498"/>
                  <a:pt x="966329" y="1400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6F02297-2DCE-6692-A48B-E64ABDB85A64}"/>
              </a:ext>
            </a:extLst>
          </p:cNvPr>
          <p:cNvSpPr/>
          <p:nvPr/>
        </p:nvSpPr>
        <p:spPr>
          <a:xfrm>
            <a:off x="1691323" y="2954956"/>
            <a:ext cx="367748" cy="397565"/>
          </a:xfrm>
          <a:custGeom>
            <a:avLst/>
            <a:gdLst>
              <a:gd name="connsiteX0" fmla="*/ 367748 w 367748"/>
              <a:gd name="connsiteY0" fmla="*/ 0 h 397565"/>
              <a:gd name="connsiteX1" fmla="*/ 0 w 367748"/>
              <a:gd name="connsiteY1" fmla="*/ 397565 h 39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748" h="397565">
                <a:moveTo>
                  <a:pt x="367748" y="0"/>
                </a:moveTo>
                <a:lnTo>
                  <a:pt x="0" y="3975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49C2618-CE11-A7FD-F42E-989FBAB26BBC}"/>
              </a:ext>
            </a:extLst>
          </p:cNvPr>
          <p:cNvSpPr/>
          <p:nvPr/>
        </p:nvSpPr>
        <p:spPr>
          <a:xfrm>
            <a:off x="1750958" y="2945016"/>
            <a:ext cx="514612" cy="539731"/>
          </a:xfrm>
          <a:custGeom>
            <a:avLst/>
            <a:gdLst>
              <a:gd name="connsiteX0" fmla="*/ 308113 w 514612"/>
              <a:gd name="connsiteY0" fmla="*/ 0 h 539731"/>
              <a:gd name="connsiteX1" fmla="*/ 506896 w 514612"/>
              <a:gd name="connsiteY1" fmla="*/ 159027 h 539731"/>
              <a:gd name="connsiteX2" fmla="*/ 477079 w 514612"/>
              <a:gd name="connsiteY2" fmla="*/ 188844 h 539731"/>
              <a:gd name="connsiteX3" fmla="*/ 119270 w 514612"/>
              <a:gd name="connsiteY3" fmla="*/ 526774 h 539731"/>
              <a:gd name="connsiteX4" fmla="*/ 0 w 514612"/>
              <a:gd name="connsiteY4" fmla="*/ 437322 h 53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2" h="539731">
                <a:moveTo>
                  <a:pt x="308113" y="0"/>
                </a:moveTo>
                <a:lnTo>
                  <a:pt x="506896" y="159027"/>
                </a:lnTo>
                <a:cubicBezTo>
                  <a:pt x="535057" y="190501"/>
                  <a:pt x="477079" y="188844"/>
                  <a:pt x="477079" y="188844"/>
                </a:cubicBezTo>
                <a:cubicBezTo>
                  <a:pt x="412475" y="250135"/>
                  <a:pt x="198783" y="485361"/>
                  <a:pt x="119270" y="526774"/>
                </a:cubicBezTo>
                <a:cubicBezTo>
                  <a:pt x="39757" y="568187"/>
                  <a:pt x="19878" y="502754"/>
                  <a:pt x="0" y="4373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396FDA07-C726-F2B1-B414-DC0C0EEF13A8}"/>
              </a:ext>
            </a:extLst>
          </p:cNvPr>
          <p:cNvSpPr/>
          <p:nvPr/>
        </p:nvSpPr>
        <p:spPr>
          <a:xfrm>
            <a:off x="2774689" y="2736295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64DE3F0-37F5-ECAD-162C-5AD2F58F494F}"/>
              </a:ext>
            </a:extLst>
          </p:cNvPr>
          <p:cNvGrpSpPr/>
          <p:nvPr/>
        </p:nvGrpSpPr>
        <p:grpSpPr>
          <a:xfrm>
            <a:off x="4756347" y="2736295"/>
            <a:ext cx="1933904" cy="705985"/>
            <a:chOff x="1881352" y="3159484"/>
            <a:chExt cx="3511049" cy="857260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C2D7BEC-32CD-FC0B-15FE-980B387808CB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8E73556-8458-8874-5356-95A61F54B24B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1F3BB40-B6D9-2F95-5574-6815C2D2BA87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B50BB58-CF44-B195-F1DB-333D6ED79842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79A89AD-1054-2A5B-1A41-C9BC982EF9FC}"/>
              </a:ext>
            </a:extLst>
          </p:cNvPr>
          <p:cNvSpPr txBox="1"/>
          <p:nvPr/>
        </p:nvSpPr>
        <p:spPr>
          <a:xfrm>
            <a:off x="4494973" y="3016279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16" name="Cloud 15">
            <a:extLst>
              <a:ext uri="{FF2B5EF4-FFF2-40B4-BE49-F238E27FC236}">
                <a16:creationId xmlns:a16="http://schemas.microsoft.com/office/drawing/2014/main" id="{A7B9BA9D-9D09-1B39-4ABF-2408FC4D403E}"/>
              </a:ext>
            </a:extLst>
          </p:cNvPr>
          <p:cNvSpPr/>
          <p:nvPr/>
        </p:nvSpPr>
        <p:spPr>
          <a:xfrm>
            <a:off x="6980014" y="2552520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1A90428-AC86-E794-C68E-91FDA04F5AA0}"/>
              </a:ext>
            </a:extLst>
          </p:cNvPr>
          <p:cNvGrpSpPr/>
          <p:nvPr/>
        </p:nvGrpSpPr>
        <p:grpSpPr>
          <a:xfrm>
            <a:off x="8870505" y="2701842"/>
            <a:ext cx="1933904" cy="705985"/>
            <a:chOff x="1881352" y="3159484"/>
            <a:chExt cx="3511049" cy="85726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5A83101-B391-4E0B-6797-4A193A3F55B1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6CBA7EF-BE75-8778-1209-4BF6B1B12F79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B4993AE-25BD-9418-14D1-1FBF47333164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BB7728E-9DE0-D289-41C7-DE7112DBB6D5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CA8491D-B1C4-88D6-EBA8-DD085782E9CA}"/>
              </a:ext>
            </a:extLst>
          </p:cNvPr>
          <p:cNvSpPr txBox="1"/>
          <p:nvPr/>
        </p:nvSpPr>
        <p:spPr>
          <a:xfrm>
            <a:off x="8649788" y="2945016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5427746-69A3-4DBF-C387-686367BEC480}"/>
              </a:ext>
            </a:extLst>
          </p:cNvPr>
          <p:cNvSpPr txBox="1"/>
          <p:nvPr/>
        </p:nvSpPr>
        <p:spPr>
          <a:xfrm>
            <a:off x="1775349" y="261217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user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576BF23E-C833-BB37-3892-E387BA19F1B4}"/>
              </a:ext>
            </a:extLst>
          </p:cNvPr>
          <p:cNvSpPr/>
          <p:nvPr/>
        </p:nvSpPr>
        <p:spPr>
          <a:xfrm>
            <a:off x="2287671" y="3073200"/>
            <a:ext cx="2479052" cy="179929"/>
          </a:xfrm>
          <a:custGeom>
            <a:avLst/>
            <a:gdLst>
              <a:gd name="connsiteX0" fmla="*/ 0 w 2479052"/>
              <a:gd name="connsiteY0" fmla="*/ 90477 h 179929"/>
              <a:gd name="connsiteX1" fmla="*/ 2345635 w 2479052"/>
              <a:gd name="connsiteY1" fmla="*/ 90477 h 179929"/>
              <a:gd name="connsiteX2" fmla="*/ 2216426 w 2479052"/>
              <a:gd name="connsiteY2" fmla="*/ 1025 h 179929"/>
              <a:gd name="connsiteX3" fmla="*/ 2454966 w 2479052"/>
              <a:gd name="connsiteY3" fmla="*/ 50721 h 179929"/>
              <a:gd name="connsiteX4" fmla="*/ 2305879 w 2479052"/>
              <a:gd name="connsiteY4" fmla="*/ 179929 h 17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052" h="179929">
                <a:moveTo>
                  <a:pt x="0" y="90477"/>
                </a:moveTo>
                <a:lnTo>
                  <a:pt x="2345635" y="90477"/>
                </a:lnTo>
                <a:cubicBezTo>
                  <a:pt x="2715039" y="75568"/>
                  <a:pt x="2198204" y="7651"/>
                  <a:pt x="2216426" y="1025"/>
                </a:cubicBezTo>
                <a:cubicBezTo>
                  <a:pt x="2234648" y="-5601"/>
                  <a:pt x="2440057" y="20904"/>
                  <a:pt x="2454966" y="50721"/>
                </a:cubicBezTo>
                <a:cubicBezTo>
                  <a:pt x="2469875" y="80538"/>
                  <a:pt x="2387877" y="130233"/>
                  <a:pt x="2305879" y="1799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3F934040-C8A1-17ED-8080-94DFA22046EA}"/>
              </a:ext>
            </a:extLst>
          </p:cNvPr>
          <p:cNvSpPr/>
          <p:nvPr/>
        </p:nvSpPr>
        <p:spPr>
          <a:xfrm>
            <a:off x="6472045" y="3014568"/>
            <a:ext cx="2429484" cy="238561"/>
          </a:xfrm>
          <a:custGeom>
            <a:avLst/>
            <a:gdLst>
              <a:gd name="connsiteX0" fmla="*/ 0 w 2429484"/>
              <a:gd name="connsiteY0" fmla="*/ 49718 h 238561"/>
              <a:gd name="connsiteX1" fmla="*/ 397565 w 2429484"/>
              <a:gd name="connsiteY1" fmla="*/ 49718 h 238561"/>
              <a:gd name="connsiteX2" fmla="*/ 2345635 w 2429484"/>
              <a:gd name="connsiteY2" fmla="*/ 139170 h 238561"/>
              <a:gd name="connsiteX3" fmla="*/ 2107096 w 2429484"/>
              <a:gd name="connsiteY3" fmla="*/ 22 h 238561"/>
              <a:gd name="connsiteX4" fmla="*/ 2405270 w 2429484"/>
              <a:gd name="connsiteY4" fmla="*/ 129231 h 238561"/>
              <a:gd name="connsiteX5" fmla="*/ 2216426 w 2429484"/>
              <a:gd name="connsiteY5" fmla="*/ 238561 h 23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9484" h="238561">
                <a:moveTo>
                  <a:pt x="0" y="49718"/>
                </a:moveTo>
                <a:cubicBezTo>
                  <a:pt x="3313" y="42263"/>
                  <a:pt x="397565" y="49718"/>
                  <a:pt x="397565" y="49718"/>
                </a:cubicBezTo>
                <a:cubicBezTo>
                  <a:pt x="788504" y="64627"/>
                  <a:pt x="2060713" y="147453"/>
                  <a:pt x="2345635" y="139170"/>
                </a:cubicBezTo>
                <a:cubicBezTo>
                  <a:pt x="2630557" y="130887"/>
                  <a:pt x="2097157" y="1678"/>
                  <a:pt x="2107096" y="22"/>
                </a:cubicBezTo>
                <a:cubicBezTo>
                  <a:pt x="2117035" y="-1634"/>
                  <a:pt x="2387048" y="89475"/>
                  <a:pt x="2405270" y="129231"/>
                </a:cubicBezTo>
                <a:cubicBezTo>
                  <a:pt x="2423492" y="168987"/>
                  <a:pt x="2319959" y="203774"/>
                  <a:pt x="2216426" y="2385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5F661-47E1-7795-7359-222A095D795E}"/>
              </a:ext>
            </a:extLst>
          </p:cNvPr>
          <p:cNvSpPr txBox="1"/>
          <p:nvPr/>
        </p:nvSpPr>
        <p:spPr>
          <a:xfrm>
            <a:off x="3792682" y="3604872"/>
            <a:ext cx="130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Vadim's Writing" pitchFamily="2" charset="0"/>
              </a:rPr>
              <a:t>Incoming Query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CC9974-5F32-2B5C-4DD9-3D82364E197B}"/>
              </a:ext>
            </a:extLst>
          </p:cNvPr>
          <p:cNvSpPr txBox="1"/>
          <p:nvPr/>
        </p:nvSpPr>
        <p:spPr>
          <a:xfrm>
            <a:off x="5288639" y="3352521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Vadim's Writing" pitchFamily="2" charset="0"/>
              </a:rPr>
              <a:t>Cache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34D4CD-91E7-4A40-4302-A406B4668EB9}"/>
              </a:ext>
            </a:extLst>
          </p:cNvPr>
          <p:cNvSpPr txBox="1"/>
          <p:nvPr/>
        </p:nvSpPr>
        <p:spPr>
          <a:xfrm>
            <a:off x="6238553" y="3520594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Vadim's Writing" pitchFamily="2" charset="0"/>
              </a:rPr>
              <a:t>Outgoing Query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729951-BFBF-BE19-5DDA-39B7CC38D379}"/>
              </a:ext>
            </a:extLst>
          </p:cNvPr>
          <p:cNvSpPr txBox="1"/>
          <p:nvPr/>
        </p:nvSpPr>
        <p:spPr>
          <a:xfrm>
            <a:off x="6574140" y="4627841"/>
            <a:ext cx="451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query count at this point is dependant on the cache settings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DA96322C-1F99-B809-6A29-4C05D459A334}"/>
              </a:ext>
            </a:extLst>
          </p:cNvPr>
          <p:cNvSpPr/>
          <p:nvPr/>
        </p:nvSpPr>
        <p:spPr>
          <a:xfrm>
            <a:off x="6762084" y="3924569"/>
            <a:ext cx="322771" cy="675352"/>
          </a:xfrm>
          <a:custGeom>
            <a:avLst/>
            <a:gdLst>
              <a:gd name="connsiteX0" fmla="*/ 322771 w 322771"/>
              <a:gd name="connsiteY0" fmla="*/ 675352 h 675352"/>
              <a:gd name="connsiteX1" fmla="*/ 78466 w 322771"/>
              <a:gd name="connsiteY1" fmla="*/ 40158 h 675352"/>
              <a:gd name="connsiteX2" fmla="*/ 1684 w 322771"/>
              <a:gd name="connsiteY2" fmla="*/ 200701 h 675352"/>
              <a:gd name="connsiteX3" fmla="*/ 43565 w 322771"/>
              <a:gd name="connsiteY3" fmla="*/ 5257 h 675352"/>
              <a:gd name="connsiteX4" fmla="*/ 239009 w 322771"/>
              <a:gd name="connsiteY4" fmla="*/ 75058 h 675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771" h="675352">
                <a:moveTo>
                  <a:pt x="322771" y="675352"/>
                </a:moveTo>
                <a:cubicBezTo>
                  <a:pt x="227375" y="397309"/>
                  <a:pt x="131980" y="119266"/>
                  <a:pt x="78466" y="40158"/>
                </a:cubicBezTo>
                <a:cubicBezTo>
                  <a:pt x="24951" y="-38951"/>
                  <a:pt x="7501" y="206518"/>
                  <a:pt x="1684" y="200701"/>
                </a:cubicBezTo>
                <a:cubicBezTo>
                  <a:pt x="-4133" y="194884"/>
                  <a:pt x="4011" y="26198"/>
                  <a:pt x="43565" y="5257"/>
                </a:cubicBezTo>
                <a:cubicBezTo>
                  <a:pt x="83119" y="-15684"/>
                  <a:pt x="161064" y="29687"/>
                  <a:pt x="239009" y="75058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96DE379-32A0-DAB2-3C60-6EDAF2AB1A09}"/>
              </a:ext>
            </a:extLst>
          </p:cNvPr>
          <p:cNvSpPr txBox="1"/>
          <p:nvPr/>
        </p:nvSpPr>
        <p:spPr>
          <a:xfrm>
            <a:off x="1691323" y="4663059"/>
            <a:ext cx="451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query count at this point depends on stub activity rather than cache settings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B95DCC3B-433A-4362-86A5-C608B6CD2875}"/>
              </a:ext>
            </a:extLst>
          </p:cNvPr>
          <p:cNvSpPr/>
          <p:nvPr/>
        </p:nvSpPr>
        <p:spPr>
          <a:xfrm>
            <a:off x="3594779" y="3935886"/>
            <a:ext cx="614253" cy="671015"/>
          </a:xfrm>
          <a:custGeom>
            <a:avLst/>
            <a:gdLst>
              <a:gd name="connsiteX0" fmla="*/ 0 w 614253"/>
              <a:gd name="connsiteY0" fmla="*/ 671015 h 671015"/>
              <a:gd name="connsiteX1" fmla="*/ 544452 w 614253"/>
              <a:gd name="connsiteY1" fmla="*/ 42801 h 671015"/>
              <a:gd name="connsiteX2" fmla="*/ 362968 w 614253"/>
              <a:gd name="connsiteY2" fmla="*/ 98642 h 671015"/>
              <a:gd name="connsiteX3" fmla="*/ 572372 w 614253"/>
              <a:gd name="connsiteY3" fmla="*/ 920 h 671015"/>
              <a:gd name="connsiteX4" fmla="*/ 614253 w 614253"/>
              <a:gd name="connsiteY4" fmla="*/ 168444 h 67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253" h="671015">
                <a:moveTo>
                  <a:pt x="0" y="671015"/>
                </a:moveTo>
                <a:cubicBezTo>
                  <a:pt x="241978" y="404605"/>
                  <a:pt x="483957" y="138196"/>
                  <a:pt x="544452" y="42801"/>
                </a:cubicBezTo>
                <a:cubicBezTo>
                  <a:pt x="604947" y="-52594"/>
                  <a:pt x="358315" y="105622"/>
                  <a:pt x="362968" y="98642"/>
                </a:cubicBezTo>
                <a:cubicBezTo>
                  <a:pt x="367621" y="91662"/>
                  <a:pt x="530491" y="-10714"/>
                  <a:pt x="572372" y="920"/>
                </a:cubicBezTo>
                <a:cubicBezTo>
                  <a:pt x="614253" y="12554"/>
                  <a:pt x="614253" y="90499"/>
                  <a:pt x="614253" y="16844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A4CA4C-2AB6-BCCD-0546-8ABFB7926BC2}"/>
              </a:ext>
            </a:extLst>
          </p:cNvPr>
          <p:cNvSpPr txBox="1"/>
          <p:nvPr/>
        </p:nvSpPr>
        <p:spPr>
          <a:xfrm>
            <a:off x="3578573" y="1628438"/>
            <a:ext cx="3713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We use incoming queries to determine relative weight</a:t>
            </a: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8886FD25-BC02-FB73-9C4F-B54773CDCE50}"/>
              </a:ext>
            </a:extLst>
          </p:cNvPr>
          <p:cNvSpPr/>
          <p:nvPr/>
        </p:nvSpPr>
        <p:spPr>
          <a:xfrm>
            <a:off x="4516159" y="2317411"/>
            <a:ext cx="258316" cy="593838"/>
          </a:xfrm>
          <a:custGeom>
            <a:avLst/>
            <a:gdLst>
              <a:gd name="connsiteX0" fmla="*/ 160543 w 258316"/>
              <a:gd name="connsiteY0" fmla="*/ 0 h 593838"/>
              <a:gd name="connsiteX1" fmla="*/ 167523 w 258316"/>
              <a:gd name="connsiteY1" fmla="*/ 565392 h 593838"/>
              <a:gd name="connsiteX2" fmla="*/ 258265 w 258316"/>
              <a:gd name="connsiteY2" fmla="*/ 376928 h 593838"/>
              <a:gd name="connsiteX3" fmla="*/ 153563 w 258316"/>
              <a:gd name="connsiteY3" fmla="*/ 593313 h 593838"/>
              <a:gd name="connsiteX4" fmla="*/ 0 w 258316"/>
              <a:gd name="connsiteY4" fmla="*/ 425789 h 59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316" h="593838">
                <a:moveTo>
                  <a:pt x="160543" y="0"/>
                </a:moveTo>
                <a:cubicBezTo>
                  <a:pt x="155889" y="251285"/>
                  <a:pt x="151236" y="502571"/>
                  <a:pt x="167523" y="565392"/>
                </a:cubicBezTo>
                <a:cubicBezTo>
                  <a:pt x="183810" y="628213"/>
                  <a:pt x="260592" y="372275"/>
                  <a:pt x="258265" y="376928"/>
                </a:cubicBezTo>
                <a:cubicBezTo>
                  <a:pt x="255938" y="381582"/>
                  <a:pt x="196607" y="585170"/>
                  <a:pt x="153563" y="593313"/>
                </a:cubicBezTo>
                <a:cubicBezTo>
                  <a:pt x="110519" y="601456"/>
                  <a:pt x="55259" y="513622"/>
                  <a:pt x="0" y="425789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21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4705-82C0-CD49-5217-7F287224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Measurement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36CB3-CC7F-4395-41AD-408968A18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Obtain a data set of 24 hours of query name data from the 1.1.1.1 resolver system</a:t>
            </a:r>
          </a:p>
          <a:p>
            <a:r>
              <a:rPr lang="en-AU" dirty="0"/>
              <a:t>Group the query names</a:t>
            </a:r>
          </a:p>
          <a:p>
            <a:r>
              <a:rPr lang="en-AU" dirty="0"/>
              <a:t>Resolve the names to find the “lowest” authoritative name server for the query name using a local resolution environment</a:t>
            </a:r>
          </a:p>
          <a:p>
            <a:r>
              <a:rPr lang="en-AU" dirty="0"/>
              <a:t>Take the first name server name</a:t>
            </a:r>
          </a:p>
          <a:p>
            <a:r>
              <a:rPr lang="en-AU" dirty="0"/>
              <a:t>Discard the query names</a:t>
            </a:r>
          </a:p>
          <a:p>
            <a:r>
              <a:rPr lang="en-AU" dirty="0"/>
              <a:t>Resolve the name server names to IP address, and discard the name server names</a:t>
            </a:r>
          </a:p>
          <a:p>
            <a:r>
              <a:rPr lang="en-AU" dirty="0"/>
              <a:t>Map the IP addresses to AS numbers, and discard the IP addresses</a:t>
            </a:r>
          </a:p>
          <a:p>
            <a:r>
              <a:rPr lang="en-AU" dirty="0"/>
              <a:t>Group the query counts into AS numbers and rank by query share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4856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7A11E-1DA4-266E-E7E6-5B3F73774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Data Set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848A80-83C0-48A2-2E89-DE16C20AB5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31290"/>
              </p:ext>
            </p:extLst>
          </p:nvPr>
        </p:nvGraphicFramePr>
        <p:xfrm>
          <a:off x="838200" y="2079625"/>
          <a:ext cx="10515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869">
                  <a:extLst>
                    <a:ext uri="{9D8B030D-6E8A-4147-A177-3AD203B41FA5}">
                      <a16:colId xmlns:a16="http://schemas.microsoft.com/office/drawing/2014/main" val="2633390377"/>
                    </a:ext>
                  </a:extLst>
                </a:gridCol>
                <a:gridCol w="2102069">
                  <a:extLst>
                    <a:ext uri="{9D8B030D-6E8A-4147-A177-3AD203B41FA5}">
                      <a16:colId xmlns:a16="http://schemas.microsoft.com/office/drawing/2014/main" val="3772767939"/>
                    </a:ext>
                  </a:extLst>
                </a:gridCol>
                <a:gridCol w="1471448">
                  <a:extLst>
                    <a:ext uri="{9D8B030D-6E8A-4147-A177-3AD203B41FA5}">
                      <a16:colId xmlns:a16="http://schemas.microsoft.com/office/drawing/2014/main" val="1674754756"/>
                    </a:ext>
                  </a:extLst>
                </a:gridCol>
                <a:gridCol w="2112580">
                  <a:extLst>
                    <a:ext uri="{9D8B030D-6E8A-4147-A177-3AD203B41FA5}">
                      <a16:colId xmlns:a16="http://schemas.microsoft.com/office/drawing/2014/main" val="1915118254"/>
                    </a:ext>
                  </a:extLst>
                </a:gridCol>
                <a:gridCol w="3565634">
                  <a:extLst>
                    <a:ext uri="{9D8B030D-6E8A-4147-A177-3AD203B41FA5}">
                      <a16:colId xmlns:a16="http://schemas.microsoft.com/office/drawing/2014/main" val="2237055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Query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Cumulative 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627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31034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Aruba,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165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20446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Stackpath</a:t>
                      </a:r>
                      <a:r>
                        <a:rPr lang="en-AU" dirty="0"/>
                        <a:t> CDN,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441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199524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Gcore</a:t>
                      </a:r>
                      <a:r>
                        <a:rPr lang="en-AU" dirty="0"/>
                        <a:t>, 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003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60068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CDN77,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22918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879C98-64CD-F012-1A71-A6AAC3FF070D}"/>
              </a:ext>
            </a:extLst>
          </p:cNvPr>
          <p:cNvSpPr txBox="1"/>
          <p:nvPr/>
        </p:nvSpPr>
        <p:spPr>
          <a:xfrm>
            <a:off x="945932" y="4461550"/>
            <a:ext cx="10121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Here’s an extract  of the resultant data set</a:t>
            </a:r>
          </a:p>
          <a:p>
            <a:endParaRPr lang="en-AU" dirty="0"/>
          </a:p>
          <a:p>
            <a:r>
              <a:rPr lang="en-AU" dirty="0"/>
              <a:t>The 24 hour data capture identified 26,971 unique AS numbers (out of a total of 75,000 unique AS numbers in the routing table)</a:t>
            </a:r>
          </a:p>
          <a:p>
            <a:endParaRPr lang="en-AU" dirty="0"/>
          </a:p>
          <a:p>
            <a:r>
              <a:rPr lang="en-AU" dirty="0"/>
              <a:t>While approximately one third of networks host at least one queried authoritative name server the top 50 ASNs have 89.2% of the query share. </a:t>
            </a:r>
          </a:p>
        </p:txBody>
      </p:sp>
    </p:spTree>
    <p:extLst>
      <p:ext uri="{BB962C8B-B14F-4D97-AF65-F5344CB8AC3E}">
        <p14:creationId xmlns:p14="http://schemas.microsoft.com/office/powerpoint/2010/main" val="426838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3B3A-ECA8-80C1-1234-5C33DD826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B0190-BDE4-57D1-AEFA-647AC388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The DNS is a </a:t>
            </a:r>
            <a:r>
              <a:rPr lang="en-AU" i="1" dirty="0"/>
              <a:t>highly decentralised</a:t>
            </a:r>
            <a:r>
              <a:rPr lang="en-AU" dirty="0"/>
              <a:t> database that distributes its contents over much of the Internet</a:t>
            </a:r>
          </a:p>
          <a:p>
            <a:r>
              <a:rPr lang="en-AU" dirty="0"/>
              <a:t>The DNS data model also includes information replication  (secondary authoritative servers) that attempts to provide resiliency ands scalability by removing critical single choke points within the database</a:t>
            </a:r>
          </a:p>
          <a:p>
            <a:r>
              <a:rPr lang="en-AU" dirty="0"/>
              <a:t>The DNS name resolution protocol includes query fallback to increase the robustness of name centralisation</a:t>
            </a:r>
          </a:p>
          <a:p>
            <a:r>
              <a:rPr lang="en-AU" dirty="0"/>
              <a:t>It all sounds as if the DNS highly diverse and extensively decentralised.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9B3904-EE8E-3E89-8EBB-B00D2889BA22}"/>
              </a:ext>
            </a:extLst>
          </p:cNvPr>
          <p:cNvSpPr txBox="1"/>
          <p:nvPr/>
        </p:nvSpPr>
        <p:spPr>
          <a:xfrm rot="19703857">
            <a:off x="1900397" y="2830259"/>
            <a:ext cx="685747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rgbClr val="FF0000"/>
                </a:solidFill>
                <a:latin typeface="Powderfinger Type" panose="02020709070000000403" pitchFamily="49" charset="77"/>
              </a:rPr>
              <a:t>But is it really decentralised?</a:t>
            </a:r>
          </a:p>
        </p:txBody>
      </p:sp>
    </p:spTree>
    <p:extLst>
      <p:ext uri="{BB962C8B-B14F-4D97-AF65-F5344CB8AC3E}">
        <p14:creationId xmlns:p14="http://schemas.microsoft.com/office/powerpoint/2010/main" val="38625839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DBB6-6AFA-AEB5-1275-944A74CA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007A55-7C94-91B7-286E-1ACF046372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6248" y="1409443"/>
            <a:ext cx="9143999" cy="5486400"/>
          </a:xfrm>
        </p:spPr>
      </p:pic>
    </p:spTree>
    <p:extLst>
      <p:ext uri="{BB962C8B-B14F-4D97-AF65-F5344CB8AC3E}">
        <p14:creationId xmlns:p14="http://schemas.microsoft.com/office/powerpoint/2010/main" val="23763004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78F9-4C38-AFF8-65D0-818F15FC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D694F9-1A1B-58BB-1591-6EA54D2469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822" y="1440974"/>
            <a:ext cx="9028377" cy="5417026"/>
          </a:xfrm>
        </p:spPr>
      </p:pic>
    </p:spTree>
    <p:extLst>
      <p:ext uri="{BB962C8B-B14F-4D97-AF65-F5344CB8AC3E}">
        <p14:creationId xmlns:p14="http://schemas.microsoft.com/office/powerpoint/2010/main" val="29961276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94743-9FC9-6EE2-1B8A-5382011D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Top 10 Auth Server Networks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19D85D-2167-0C63-6A61-BD63E0879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349479"/>
              </p:ext>
            </p:extLst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3696585400"/>
                    </a:ext>
                  </a:extLst>
                </a:gridCol>
                <a:gridCol w="1481959">
                  <a:extLst>
                    <a:ext uri="{9D8B030D-6E8A-4147-A177-3AD203B41FA5}">
                      <a16:colId xmlns:a16="http://schemas.microsoft.com/office/drawing/2014/main" val="197752028"/>
                    </a:ext>
                  </a:extLst>
                </a:gridCol>
                <a:gridCol w="1597572">
                  <a:extLst>
                    <a:ext uri="{9D8B030D-6E8A-4147-A177-3AD203B41FA5}">
                      <a16:colId xmlns:a16="http://schemas.microsoft.com/office/drawing/2014/main" val="1548096852"/>
                    </a:ext>
                  </a:extLst>
                </a:gridCol>
                <a:gridCol w="2102069">
                  <a:extLst>
                    <a:ext uri="{9D8B030D-6E8A-4147-A177-3AD203B41FA5}">
                      <a16:colId xmlns:a16="http://schemas.microsoft.com/office/drawing/2014/main" val="1717367128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306855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Query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Cumulative 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932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AS16509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Amazon-02,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449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AS13335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45.0%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Cloudflare,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13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AS15169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53.3%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Google,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33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AS21342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4.0%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57.3%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Akamai – ASN2,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86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AS8068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61.2%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Microsoft,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409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AS397239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64.9%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UltraDNS</a:t>
                      </a:r>
                      <a:r>
                        <a:rPr lang="en-AU" dirty="0"/>
                        <a:t>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089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AS714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Apple,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4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AS31898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71.4%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Oracle,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582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Root Server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97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AS62597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76.4%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NSONE,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27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3628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5F4A-04FF-D53C-DB60-7B40BAC4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Concentration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A111D-36DC-2D68-1A15-F84E67C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Lets look at the “market” of DNS authoritative server providers using query-weighted ranking</a:t>
            </a:r>
          </a:p>
          <a:p>
            <a:pPr lvl="1"/>
            <a:r>
              <a:rPr lang="en-AU" dirty="0"/>
              <a:t>Single Entity Dominance: </a:t>
            </a:r>
          </a:p>
          <a:p>
            <a:pPr lvl="2"/>
            <a:r>
              <a:rPr lang="en-AU" dirty="0"/>
              <a:t>Amazon has 35.7% of the Authoritative Server market</a:t>
            </a:r>
          </a:p>
          <a:p>
            <a:pPr lvl="1"/>
            <a:r>
              <a:rPr lang="en-AU" dirty="0"/>
              <a:t>Four-Firm Concentration: </a:t>
            </a:r>
          </a:p>
          <a:p>
            <a:pPr lvl="2"/>
            <a:r>
              <a:rPr lang="en-AU" dirty="0"/>
              <a:t>Amazon, Cloudflare, Google, and Akamai have 57.3% market share</a:t>
            </a:r>
          </a:p>
          <a:p>
            <a:pPr lvl="1"/>
            <a:r>
              <a:rPr lang="en-AU" dirty="0"/>
              <a:t>HHI Index:</a:t>
            </a:r>
          </a:p>
          <a:p>
            <a:pPr lvl="2"/>
            <a:r>
              <a:rPr lang="en-AU" dirty="0"/>
              <a:t>15%</a:t>
            </a:r>
          </a:p>
          <a:p>
            <a:r>
              <a:rPr lang="en-AU" dirty="0"/>
              <a:t>This appears to be a “</a:t>
            </a:r>
            <a:r>
              <a:rPr lang="en-AU" b="1" dirty="0"/>
              <a:t>moderately concentrated</a:t>
            </a:r>
            <a:r>
              <a:rPr lang="en-AU" dirty="0"/>
              <a:t>” market</a:t>
            </a:r>
          </a:p>
        </p:txBody>
      </p:sp>
    </p:spTree>
    <p:extLst>
      <p:ext uri="{BB962C8B-B14F-4D97-AF65-F5344CB8AC3E}">
        <p14:creationId xmlns:p14="http://schemas.microsoft.com/office/powerpoint/2010/main" val="39711982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C449-AE12-9AA6-A1E3-347555481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Side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71B0E-75EC-D8E9-444D-A0E92E968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What’s that root query volume?</a:t>
            </a:r>
          </a:p>
          <a:p>
            <a:pPr lvl="1"/>
            <a:r>
              <a:rPr lang="en-AU" dirty="0"/>
              <a:t>The root servers report that around 2/3 of the queries seen at the root result in NXDOMAIN responses</a:t>
            </a:r>
          </a:p>
          <a:p>
            <a:pPr lvl="2"/>
            <a:r>
              <a:rPr lang="en-AU" dirty="0"/>
              <a:t>(Duane Wessels,  DNS OARC?? 20??)</a:t>
            </a:r>
          </a:p>
          <a:p>
            <a:pPr lvl="1"/>
            <a:r>
              <a:rPr lang="en-AU" dirty="0"/>
              <a:t>But this data indicates that only 2.5% of queries seen by this recursive resolver are NXDOMAIN queries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956125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0036-6EE1-1804-F1F3-4D5E8DD9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Geopolitical Centrality?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1CE4A-E256-7B56-5F2C-5251FADD9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There are 10 network entities who host the authoritative name servers that have a query share of three quarters of the recursive-to-authoritative DNS query volume</a:t>
            </a:r>
          </a:p>
          <a:p>
            <a:r>
              <a:rPr lang="en-AU" dirty="0"/>
              <a:t>All 10 networks are attributed to US entities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28960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86079-ED50-343C-8FF0-CB3EA6A83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Caveats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A6ED2-CEC0-4189-434B-B1ED8F55F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This analysis is based on a single 24 hour data set from a single open recursive resolver service</a:t>
            </a:r>
          </a:p>
          <a:p>
            <a:r>
              <a:rPr lang="en-AU" dirty="0"/>
              <a:t>The query sample set is not completely uniform and there is a potential bias to enterprise use and some browser use</a:t>
            </a:r>
          </a:p>
          <a:p>
            <a:r>
              <a:rPr lang="en-AU" dirty="0"/>
              <a:t>Using query volumes as a proxy for some form of market share is not a universally accepted analytic metric</a:t>
            </a:r>
          </a:p>
        </p:txBody>
      </p:sp>
    </p:spTree>
    <p:extLst>
      <p:ext uri="{BB962C8B-B14F-4D97-AF65-F5344CB8AC3E}">
        <p14:creationId xmlns:p14="http://schemas.microsoft.com/office/powerpoint/2010/main" val="33175558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6" y="934709"/>
            <a:ext cx="4914900" cy="1325563"/>
          </a:xfrm>
        </p:spPr>
        <p:txBody>
          <a:bodyPr>
            <a:normAutofit/>
          </a:bodyPr>
          <a:lstStyle/>
          <a:p>
            <a:r>
              <a:rPr lang="en-US" sz="6400" dirty="0">
                <a:latin typeface="Max's Handwritin" charset="0"/>
                <a:ea typeface="Max's Handwritin" charset="0"/>
                <a:cs typeface="Max's Handwritin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13306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3AC39-BC4F-9E76-E166-A3BA83C7F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Measuring Centrality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98385-247A-A8D8-3F5B-5D7CF6804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Various measures have been used in the related space of market dominance which appear to have some relevance to the study of market dominance in the DNS</a:t>
            </a:r>
          </a:p>
          <a:p>
            <a:pPr lvl="1"/>
            <a:r>
              <a:rPr lang="en-AU" dirty="0"/>
              <a:t>Australia’s Consumer and Competition agency uses a metric of 70% </a:t>
            </a:r>
            <a:r>
              <a:rPr lang="en-AU" b="1" dirty="0"/>
              <a:t>market share</a:t>
            </a:r>
            <a:r>
              <a:rPr lang="en-AU" dirty="0"/>
              <a:t> by a single entity</a:t>
            </a:r>
          </a:p>
          <a:p>
            <a:pPr lvl="1"/>
            <a:r>
              <a:rPr lang="en-AU" dirty="0"/>
              <a:t>Or there is the four-firm </a:t>
            </a:r>
            <a:r>
              <a:rPr lang="en-AU" b="1" dirty="0"/>
              <a:t>concentration ratio </a:t>
            </a:r>
            <a:r>
              <a:rPr lang="en-AU" dirty="0"/>
              <a:t>which uses the market share of the four largest firms </a:t>
            </a:r>
          </a:p>
          <a:p>
            <a:pPr lvl="1"/>
            <a:r>
              <a:rPr lang="en-AU" dirty="0"/>
              <a:t>Or there is the </a:t>
            </a:r>
            <a:r>
              <a:rPr lang="en-AU" b="1" dirty="0" err="1"/>
              <a:t>Hirfindahl</a:t>
            </a:r>
            <a:r>
              <a:rPr lang="en-AU" b="1" dirty="0"/>
              <a:t>-Hirschman index</a:t>
            </a:r>
          </a:p>
          <a:p>
            <a:pPr marL="457200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833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F1B86-9BF3-E43C-AC73-3112AA05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Herfindahl-Hirschman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231BF-398B-E0A0-1FC5-A77464F01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HHI is used in market analysis to indicate the level of competition between market entities. It is the average market share of the market, weighted by market share</a:t>
            </a:r>
          </a:p>
          <a:p>
            <a:r>
              <a:rPr lang="en-AU" dirty="0"/>
              <a:t>Sum of the square of the market share (%) of the top 50 entities</a:t>
            </a:r>
          </a:p>
          <a:p>
            <a:r>
              <a:rPr lang="en-AU" dirty="0"/>
              <a:t>Above 25% is often taken as an indicator of market skew</a:t>
            </a:r>
          </a:p>
          <a:p>
            <a:r>
              <a:rPr lang="en-AU" dirty="0"/>
              <a:t>Above 10% is would be considered as a market showing “moderate concentration”</a:t>
            </a:r>
          </a:p>
        </p:txBody>
      </p:sp>
    </p:spTree>
    <p:extLst>
      <p:ext uri="{BB962C8B-B14F-4D97-AF65-F5344CB8AC3E}">
        <p14:creationId xmlns:p14="http://schemas.microsoft.com/office/powerpoint/2010/main" val="4148331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DD2BA-FB1F-2AEF-BF5F-46F92E08F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DNS resolution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54C2-7ED5-EC54-2E7B-587008E3B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question of </a:t>
            </a:r>
            <a:r>
              <a:rPr lang="en-AU" b="1" dirty="0"/>
              <a:t>centrality</a:t>
            </a:r>
            <a:r>
              <a:rPr lang="en-AU" dirty="0"/>
              <a:t> in the DNS resolution environment is equivalent to the questions of </a:t>
            </a:r>
            <a:r>
              <a:rPr lang="en-AU" b="1" dirty="0"/>
              <a:t>market dominance</a:t>
            </a:r>
            <a:r>
              <a:rPr lang="en-AU" dirty="0"/>
              <a:t> and </a:t>
            </a:r>
            <a:r>
              <a:rPr lang="en-AU" b="1" dirty="0"/>
              <a:t>market concentration</a:t>
            </a:r>
          </a:p>
          <a:p>
            <a:r>
              <a:rPr lang="en-AU" dirty="0"/>
              <a:t>So lets look at DNS resolution as a market and use these measurements to assess the degree of concentration in the supply of DNS resolution services</a:t>
            </a:r>
          </a:p>
        </p:txBody>
      </p:sp>
    </p:spTree>
    <p:extLst>
      <p:ext uri="{BB962C8B-B14F-4D97-AF65-F5344CB8AC3E}">
        <p14:creationId xmlns:p14="http://schemas.microsoft.com/office/powerpoint/2010/main" val="310188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DACF5-7909-E728-1075-D3F5C3FF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Looking at concentration in DNS Name Resolution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F747C7E-659C-5915-1F5A-CC34240787B1}"/>
              </a:ext>
            </a:extLst>
          </p:cNvPr>
          <p:cNvSpPr/>
          <p:nvPr/>
        </p:nvSpPr>
        <p:spPr>
          <a:xfrm>
            <a:off x="993469" y="4380285"/>
            <a:ext cx="331481" cy="357908"/>
          </a:xfrm>
          <a:custGeom>
            <a:avLst/>
            <a:gdLst>
              <a:gd name="connsiteX0" fmla="*/ 200796 w 331481"/>
              <a:gd name="connsiteY0" fmla="*/ 0 h 357908"/>
              <a:gd name="connsiteX1" fmla="*/ 2014 w 331481"/>
              <a:gd name="connsiteY1" fmla="*/ 268356 h 357908"/>
              <a:gd name="connsiteX2" fmla="*/ 310127 w 331481"/>
              <a:gd name="connsiteY2" fmla="*/ 347869 h 357908"/>
              <a:gd name="connsiteX3" fmla="*/ 280309 w 331481"/>
              <a:gd name="connsiteY3" fmla="*/ 69574 h 35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81" h="357908">
                <a:moveTo>
                  <a:pt x="200796" y="0"/>
                </a:moveTo>
                <a:cubicBezTo>
                  <a:pt x="92294" y="105189"/>
                  <a:pt x="-16208" y="210378"/>
                  <a:pt x="2014" y="268356"/>
                </a:cubicBezTo>
                <a:cubicBezTo>
                  <a:pt x="20236" y="326334"/>
                  <a:pt x="263745" y="380999"/>
                  <a:pt x="310127" y="347869"/>
                </a:cubicBezTo>
                <a:cubicBezTo>
                  <a:pt x="356509" y="314739"/>
                  <a:pt x="318409" y="192156"/>
                  <a:pt x="280309" y="69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04AF602-C407-6B71-F2FB-9BC20A5CF635}"/>
              </a:ext>
            </a:extLst>
          </p:cNvPr>
          <p:cNvSpPr/>
          <p:nvPr/>
        </p:nvSpPr>
        <p:spPr>
          <a:xfrm>
            <a:off x="995434" y="4728154"/>
            <a:ext cx="526822" cy="1233014"/>
          </a:xfrm>
          <a:custGeom>
            <a:avLst/>
            <a:gdLst>
              <a:gd name="connsiteX0" fmla="*/ 188892 w 526822"/>
              <a:gd name="connsiteY0" fmla="*/ 0 h 1233014"/>
              <a:gd name="connsiteX1" fmla="*/ 218709 w 526822"/>
              <a:gd name="connsiteY1" fmla="*/ 755374 h 1233014"/>
              <a:gd name="connsiteX2" fmla="*/ 198831 w 526822"/>
              <a:gd name="connsiteY2" fmla="*/ 815009 h 1233014"/>
              <a:gd name="connsiteX3" fmla="*/ 49 w 526822"/>
              <a:gd name="connsiteY3" fmla="*/ 1232452 h 1233014"/>
              <a:gd name="connsiteX4" fmla="*/ 218709 w 526822"/>
              <a:gd name="connsiteY4" fmla="*/ 715618 h 1233014"/>
              <a:gd name="connsiteX5" fmla="*/ 526822 w 526822"/>
              <a:gd name="connsiteY5" fmla="*/ 1182757 h 123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822" h="1233014">
                <a:moveTo>
                  <a:pt x="188892" y="0"/>
                </a:moveTo>
                <a:cubicBezTo>
                  <a:pt x="202972" y="309769"/>
                  <a:pt x="217053" y="619539"/>
                  <a:pt x="218709" y="755374"/>
                </a:cubicBezTo>
                <a:cubicBezTo>
                  <a:pt x="220365" y="891209"/>
                  <a:pt x="235274" y="735496"/>
                  <a:pt x="198831" y="815009"/>
                </a:cubicBezTo>
                <a:cubicBezTo>
                  <a:pt x="162388" y="894522"/>
                  <a:pt x="-3264" y="1249017"/>
                  <a:pt x="49" y="1232452"/>
                </a:cubicBezTo>
                <a:cubicBezTo>
                  <a:pt x="3362" y="1215887"/>
                  <a:pt x="130914" y="723900"/>
                  <a:pt x="218709" y="715618"/>
                </a:cubicBezTo>
                <a:cubicBezTo>
                  <a:pt x="306504" y="707336"/>
                  <a:pt x="416663" y="945046"/>
                  <a:pt x="526822" y="11827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9AA347C-32F3-6925-64A9-19197993AFB1}"/>
              </a:ext>
            </a:extLst>
          </p:cNvPr>
          <p:cNvSpPr/>
          <p:nvPr/>
        </p:nvSpPr>
        <p:spPr>
          <a:xfrm>
            <a:off x="655319" y="4767017"/>
            <a:ext cx="966329" cy="221079"/>
          </a:xfrm>
          <a:custGeom>
            <a:avLst/>
            <a:gdLst>
              <a:gd name="connsiteX0" fmla="*/ 2233 w 966329"/>
              <a:gd name="connsiteY0" fmla="*/ 219555 h 221079"/>
              <a:gd name="connsiteX1" fmla="*/ 51929 w 966329"/>
              <a:gd name="connsiteY1" fmla="*/ 199676 h 221079"/>
              <a:gd name="connsiteX2" fmla="*/ 479311 w 966329"/>
              <a:gd name="connsiteY2" fmla="*/ 894 h 221079"/>
              <a:gd name="connsiteX3" fmla="*/ 966329 w 966329"/>
              <a:gd name="connsiteY3" fmla="*/ 140042 h 221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6329" h="221079">
                <a:moveTo>
                  <a:pt x="2233" y="219555"/>
                </a:moveTo>
                <a:cubicBezTo>
                  <a:pt x="-12676" y="227837"/>
                  <a:pt x="51929" y="199676"/>
                  <a:pt x="51929" y="199676"/>
                </a:cubicBezTo>
                <a:cubicBezTo>
                  <a:pt x="131442" y="163232"/>
                  <a:pt x="326911" y="10833"/>
                  <a:pt x="479311" y="894"/>
                </a:cubicBezTo>
                <a:cubicBezTo>
                  <a:pt x="631711" y="-9045"/>
                  <a:pt x="799020" y="65498"/>
                  <a:pt x="966329" y="1400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40531E5-4527-133C-0265-CC0B4AFD1431}"/>
              </a:ext>
            </a:extLst>
          </p:cNvPr>
          <p:cNvSpPr/>
          <p:nvPr/>
        </p:nvSpPr>
        <p:spPr>
          <a:xfrm>
            <a:off x="1522256" y="4678459"/>
            <a:ext cx="367748" cy="397565"/>
          </a:xfrm>
          <a:custGeom>
            <a:avLst/>
            <a:gdLst>
              <a:gd name="connsiteX0" fmla="*/ 367748 w 367748"/>
              <a:gd name="connsiteY0" fmla="*/ 0 h 397565"/>
              <a:gd name="connsiteX1" fmla="*/ 0 w 367748"/>
              <a:gd name="connsiteY1" fmla="*/ 397565 h 39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748" h="397565">
                <a:moveTo>
                  <a:pt x="367748" y="0"/>
                </a:moveTo>
                <a:lnTo>
                  <a:pt x="0" y="3975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AE6DC25-EC09-8C33-28C1-19299E216F51}"/>
              </a:ext>
            </a:extLst>
          </p:cNvPr>
          <p:cNvSpPr/>
          <p:nvPr/>
        </p:nvSpPr>
        <p:spPr>
          <a:xfrm>
            <a:off x="1581891" y="4668519"/>
            <a:ext cx="514612" cy="539731"/>
          </a:xfrm>
          <a:custGeom>
            <a:avLst/>
            <a:gdLst>
              <a:gd name="connsiteX0" fmla="*/ 308113 w 514612"/>
              <a:gd name="connsiteY0" fmla="*/ 0 h 539731"/>
              <a:gd name="connsiteX1" fmla="*/ 506896 w 514612"/>
              <a:gd name="connsiteY1" fmla="*/ 159027 h 539731"/>
              <a:gd name="connsiteX2" fmla="*/ 477079 w 514612"/>
              <a:gd name="connsiteY2" fmla="*/ 188844 h 539731"/>
              <a:gd name="connsiteX3" fmla="*/ 119270 w 514612"/>
              <a:gd name="connsiteY3" fmla="*/ 526774 h 539731"/>
              <a:gd name="connsiteX4" fmla="*/ 0 w 514612"/>
              <a:gd name="connsiteY4" fmla="*/ 437322 h 53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2" h="539731">
                <a:moveTo>
                  <a:pt x="308113" y="0"/>
                </a:moveTo>
                <a:lnTo>
                  <a:pt x="506896" y="159027"/>
                </a:lnTo>
                <a:cubicBezTo>
                  <a:pt x="535057" y="190501"/>
                  <a:pt x="477079" y="188844"/>
                  <a:pt x="477079" y="188844"/>
                </a:cubicBezTo>
                <a:cubicBezTo>
                  <a:pt x="412475" y="250135"/>
                  <a:pt x="198783" y="485361"/>
                  <a:pt x="119270" y="526774"/>
                </a:cubicBezTo>
                <a:cubicBezTo>
                  <a:pt x="39757" y="568187"/>
                  <a:pt x="19878" y="502754"/>
                  <a:pt x="0" y="4373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32F46427-8669-E2EB-0121-89E43AF94FF4}"/>
              </a:ext>
            </a:extLst>
          </p:cNvPr>
          <p:cNvSpPr/>
          <p:nvPr/>
        </p:nvSpPr>
        <p:spPr>
          <a:xfrm>
            <a:off x="2605622" y="4459798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16A6C74-326E-F25F-D2FB-424B0E68594A}"/>
              </a:ext>
            </a:extLst>
          </p:cNvPr>
          <p:cNvGrpSpPr/>
          <p:nvPr/>
        </p:nvGrpSpPr>
        <p:grpSpPr>
          <a:xfrm>
            <a:off x="4587280" y="4459798"/>
            <a:ext cx="1933904" cy="705985"/>
            <a:chOff x="1881352" y="3159484"/>
            <a:chExt cx="3511049" cy="857260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A59879-CA4E-AF19-8246-60D478AF3E18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6DE82C3-E485-0CB1-2F56-C5AC2917D95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178F452-4143-3B2F-4DDF-A062C4AFBFA8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C9BFAC9-C4CD-A3EC-26AD-B8BF61A8BD52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64591F2-B7A3-92C8-3AF3-DCFB5B95075E}"/>
              </a:ext>
            </a:extLst>
          </p:cNvPr>
          <p:cNvSpPr txBox="1"/>
          <p:nvPr/>
        </p:nvSpPr>
        <p:spPr>
          <a:xfrm>
            <a:off x="4325906" y="4739782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3FB9C5-A946-1F01-865F-25CA8ABF37C2}"/>
              </a:ext>
            </a:extLst>
          </p:cNvPr>
          <p:cNvSpPr/>
          <p:nvPr/>
        </p:nvSpPr>
        <p:spPr>
          <a:xfrm>
            <a:off x="6810947" y="4276023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90062BC-26E8-435C-89CC-E2EC6A688928}"/>
              </a:ext>
            </a:extLst>
          </p:cNvPr>
          <p:cNvGrpSpPr/>
          <p:nvPr/>
        </p:nvGrpSpPr>
        <p:grpSpPr>
          <a:xfrm>
            <a:off x="8701438" y="4425345"/>
            <a:ext cx="1933904" cy="705985"/>
            <a:chOff x="1881352" y="3159484"/>
            <a:chExt cx="3511049" cy="857260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E2C7439-5410-CE7F-B6D9-81EAE55CF400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1F585BC-1D18-546D-FDA6-54F14A06F86E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D9A76D7-73C8-1349-FF82-7FA727E292EF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6F84B5B-3DB0-92C1-83A6-A8D173603DA4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C641CC1-A75F-4620-D5E0-B4CA924456EC}"/>
              </a:ext>
            </a:extLst>
          </p:cNvPr>
          <p:cNvSpPr txBox="1"/>
          <p:nvPr/>
        </p:nvSpPr>
        <p:spPr>
          <a:xfrm>
            <a:off x="8480721" y="4668519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B5AFB4-E43F-D0E6-8D7E-356FEBA4CB80}"/>
              </a:ext>
            </a:extLst>
          </p:cNvPr>
          <p:cNvSpPr txBox="1"/>
          <p:nvPr/>
        </p:nvSpPr>
        <p:spPr>
          <a:xfrm>
            <a:off x="1606282" y="4335680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user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F411EA54-9857-5D43-5873-21B5292B63BB}"/>
              </a:ext>
            </a:extLst>
          </p:cNvPr>
          <p:cNvSpPr/>
          <p:nvPr/>
        </p:nvSpPr>
        <p:spPr>
          <a:xfrm>
            <a:off x="2118604" y="4796703"/>
            <a:ext cx="2479052" cy="179929"/>
          </a:xfrm>
          <a:custGeom>
            <a:avLst/>
            <a:gdLst>
              <a:gd name="connsiteX0" fmla="*/ 0 w 2479052"/>
              <a:gd name="connsiteY0" fmla="*/ 90477 h 179929"/>
              <a:gd name="connsiteX1" fmla="*/ 2345635 w 2479052"/>
              <a:gd name="connsiteY1" fmla="*/ 90477 h 179929"/>
              <a:gd name="connsiteX2" fmla="*/ 2216426 w 2479052"/>
              <a:gd name="connsiteY2" fmla="*/ 1025 h 179929"/>
              <a:gd name="connsiteX3" fmla="*/ 2454966 w 2479052"/>
              <a:gd name="connsiteY3" fmla="*/ 50721 h 179929"/>
              <a:gd name="connsiteX4" fmla="*/ 2305879 w 2479052"/>
              <a:gd name="connsiteY4" fmla="*/ 179929 h 17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052" h="179929">
                <a:moveTo>
                  <a:pt x="0" y="90477"/>
                </a:moveTo>
                <a:lnTo>
                  <a:pt x="2345635" y="90477"/>
                </a:lnTo>
                <a:cubicBezTo>
                  <a:pt x="2715039" y="75568"/>
                  <a:pt x="2198204" y="7651"/>
                  <a:pt x="2216426" y="1025"/>
                </a:cubicBezTo>
                <a:cubicBezTo>
                  <a:pt x="2234648" y="-5601"/>
                  <a:pt x="2440057" y="20904"/>
                  <a:pt x="2454966" y="50721"/>
                </a:cubicBezTo>
                <a:cubicBezTo>
                  <a:pt x="2469875" y="80538"/>
                  <a:pt x="2387877" y="130233"/>
                  <a:pt x="2305879" y="1799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8E0BED06-89BB-C71B-74D4-10F6AB47EDDF}"/>
              </a:ext>
            </a:extLst>
          </p:cNvPr>
          <p:cNvSpPr/>
          <p:nvPr/>
        </p:nvSpPr>
        <p:spPr>
          <a:xfrm>
            <a:off x="6302978" y="4738071"/>
            <a:ext cx="2429484" cy="238561"/>
          </a:xfrm>
          <a:custGeom>
            <a:avLst/>
            <a:gdLst>
              <a:gd name="connsiteX0" fmla="*/ 0 w 2429484"/>
              <a:gd name="connsiteY0" fmla="*/ 49718 h 238561"/>
              <a:gd name="connsiteX1" fmla="*/ 397565 w 2429484"/>
              <a:gd name="connsiteY1" fmla="*/ 49718 h 238561"/>
              <a:gd name="connsiteX2" fmla="*/ 2345635 w 2429484"/>
              <a:gd name="connsiteY2" fmla="*/ 139170 h 238561"/>
              <a:gd name="connsiteX3" fmla="*/ 2107096 w 2429484"/>
              <a:gd name="connsiteY3" fmla="*/ 22 h 238561"/>
              <a:gd name="connsiteX4" fmla="*/ 2405270 w 2429484"/>
              <a:gd name="connsiteY4" fmla="*/ 129231 h 238561"/>
              <a:gd name="connsiteX5" fmla="*/ 2216426 w 2429484"/>
              <a:gd name="connsiteY5" fmla="*/ 238561 h 23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9484" h="238561">
                <a:moveTo>
                  <a:pt x="0" y="49718"/>
                </a:moveTo>
                <a:cubicBezTo>
                  <a:pt x="3313" y="42263"/>
                  <a:pt x="397565" y="49718"/>
                  <a:pt x="397565" y="49718"/>
                </a:cubicBezTo>
                <a:cubicBezTo>
                  <a:pt x="788504" y="64627"/>
                  <a:pt x="2060713" y="147453"/>
                  <a:pt x="2345635" y="139170"/>
                </a:cubicBezTo>
                <a:cubicBezTo>
                  <a:pt x="2630557" y="130887"/>
                  <a:pt x="2097157" y="1678"/>
                  <a:pt x="2107096" y="22"/>
                </a:cubicBezTo>
                <a:cubicBezTo>
                  <a:pt x="2117035" y="-1634"/>
                  <a:pt x="2387048" y="89475"/>
                  <a:pt x="2405270" y="129231"/>
                </a:cubicBezTo>
                <a:cubicBezTo>
                  <a:pt x="2423492" y="168987"/>
                  <a:pt x="2319959" y="203774"/>
                  <a:pt x="2216426" y="2385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24964-A2AC-CE84-68D4-331137D9F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I.   How centralized is the </a:t>
            </a:r>
            <a:r>
              <a:rPr lang="en-AU" b="1" dirty="0"/>
              <a:t>recursive resolver function</a:t>
            </a:r>
            <a:r>
              <a:rPr lang="en-AU" dirty="0"/>
              <a:t>?</a:t>
            </a:r>
          </a:p>
          <a:p>
            <a:pPr marL="0" indent="0">
              <a:buNone/>
            </a:pPr>
            <a:r>
              <a:rPr lang="en-AU" dirty="0"/>
              <a:t>II.  How centralized is the </a:t>
            </a:r>
            <a:r>
              <a:rPr lang="en-AU" b="1" dirty="0"/>
              <a:t>authoritative server function</a:t>
            </a:r>
            <a:r>
              <a:rPr lang="en-AU" dirty="0"/>
              <a:t>?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E64D4F1-1E8D-2939-3042-7626D75F1292}"/>
              </a:ext>
            </a:extLst>
          </p:cNvPr>
          <p:cNvSpPr/>
          <p:nvPr/>
        </p:nvSpPr>
        <p:spPr>
          <a:xfrm>
            <a:off x="2280981" y="3969030"/>
            <a:ext cx="2213519" cy="590209"/>
          </a:xfrm>
          <a:custGeom>
            <a:avLst/>
            <a:gdLst>
              <a:gd name="connsiteX0" fmla="*/ 0 w 2213519"/>
              <a:gd name="connsiteY0" fmla="*/ 590209 h 590209"/>
              <a:gd name="connsiteX1" fmla="*/ 529839 w 2213519"/>
              <a:gd name="connsiteY1" fmla="*/ 60369 h 590209"/>
              <a:gd name="connsiteX2" fmla="*/ 1239140 w 2213519"/>
              <a:gd name="connsiteY2" fmla="*/ 26186 h 590209"/>
              <a:gd name="connsiteX3" fmla="*/ 2179177 w 2213519"/>
              <a:gd name="connsiteY3" fmla="*/ 188556 h 590209"/>
              <a:gd name="connsiteX4" fmla="*/ 2025353 w 2213519"/>
              <a:gd name="connsiteY4" fmla="*/ 77461 h 590209"/>
              <a:gd name="connsiteX5" fmla="*/ 2187723 w 2213519"/>
              <a:gd name="connsiteY5" fmla="*/ 180010 h 590209"/>
              <a:gd name="connsiteX6" fmla="*/ 1965532 w 2213519"/>
              <a:gd name="connsiteY6" fmla="*/ 205648 h 590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3519" h="590209">
                <a:moveTo>
                  <a:pt x="0" y="590209"/>
                </a:moveTo>
                <a:cubicBezTo>
                  <a:pt x="161658" y="372291"/>
                  <a:pt x="323316" y="154373"/>
                  <a:pt x="529839" y="60369"/>
                </a:cubicBezTo>
                <a:cubicBezTo>
                  <a:pt x="736362" y="-33635"/>
                  <a:pt x="964250" y="4822"/>
                  <a:pt x="1239140" y="26186"/>
                </a:cubicBezTo>
                <a:cubicBezTo>
                  <a:pt x="1514030" y="47550"/>
                  <a:pt x="2048142" y="180010"/>
                  <a:pt x="2179177" y="188556"/>
                </a:cubicBezTo>
                <a:cubicBezTo>
                  <a:pt x="2310213" y="197102"/>
                  <a:pt x="2023929" y="78885"/>
                  <a:pt x="2025353" y="77461"/>
                </a:cubicBezTo>
                <a:cubicBezTo>
                  <a:pt x="2026777" y="76037"/>
                  <a:pt x="2197693" y="158645"/>
                  <a:pt x="2187723" y="180010"/>
                </a:cubicBezTo>
                <a:cubicBezTo>
                  <a:pt x="2177753" y="201375"/>
                  <a:pt x="2071642" y="203511"/>
                  <a:pt x="1965532" y="205648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7566EF0-0BC8-8317-F9A4-030D541CAA3C}"/>
              </a:ext>
            </a:extLst>
          </p:cNvPr>
          <p:cNvSpPr/>
          <p:nvPr/>
        </p:nvSpPr>
        <p:spPr>
          <a:xfrm>
            <a:off x="6554624" y="3879730"/>
            <a:ext cx="2478527" cy="455564"/>
          </a:xfrm>
          <a:custGeom>
            <a:avLst/>
            <a:gdLst>
              <a:gd name="connsiteX0" fmla="*/ 0 w 2478527"/>
              <a:gd name="connsiteY0" fmla="*/ 358984 h 455564"/>
              <a:gd name="connsiteX1" fmla="*/ 435836 w 2478527"/>
              <a:gd name="connsiteY1" fmla="*/ 153885 h 455564"/>
              <a:gd name="connsiteX2" fmla="*/ 1093862 w 2478527"/>
              <a:gd name="connsiteY2" fmla="*/ 61 h 455564"/>
              <a:gd name="connsiteX3" fmla="*/ 1922804 w 2478527"/>
              <a:gd name="connsiteY3" fmla="*/ 170977 h 455564"/>
              <a:gd name="connsiteX4" fmla="*/ 2461189 w 2478527"/>
              <a:gd name="connsiteY4" fmla="*/ 393167 h 455564"/>
              <a:gd name="connsiteX5" fmla="*/ 2333002 w 2478527"/>
              <a:gd name="connsiteY5" fmla="*/ 196614 h 455564"/>
              <a:gd name="connsiteX6" fmla="*/ 2478281 w 2478527"/>
              <a:gd name="connsiteY6" fmla="*/ 418805 h 455564"/>
              <a:gd name="connsiteX7" fmla="*/ 2290273 w 2478527"/>
              <a:gd name="connsiteY7" fmla="*/ 452988 h 455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8527" h="455564">
                <a:moveTo>
                  <a:pt x="0" y="358984"/>
                </a:moveTo>
                <a:cubicBezTo>
                  <a:pt x="126763" y="286344"/>
                  <a:pt x="253526" y="213705"/>
                  <a:pt x="435836" y="153885"/>
                </a:cubicBezTo>
                <a:cubicBezTo>
                  <a:pt x="618146" y="94065"/>
                  <a:pt x="846034" y="-2788"/>
                  <a:pt x="1093862" y="61"/>
                </a:cubicBezTo>
                <a:cubicBezTo>
                  <a:pt x="1341690" y="2910"/>
                  <a:pt x="1694916" y="105459"/>
                  <a:pt x="1922804" y="170977"/>
                </a:cubicBezTo>
                <a:cubicBezTo>
                  <a:pt x="2150692" y="236495"/>
                  <a:pt x="2392823" y="388894"/>
                  <a:pt x="2461189" y="393167"/>
                </a:cubicBezTo>
                <a:cubicBezTo>
                  <a:pt x="2529555" y="397440"/>
                  <a:pt x="2330153" y="192341"/>
                  <a:pt x="2333002" y="196614"/>
                </a:cubicBezTo>
                <a:cubicBezTo>
                  <a:pt x="2335851" y="200887"/>
                  <a:pt x="2485403" y="376076"/>
                  <a:pt x="2478281" y="418805"/>
                </a:cubicBezTo>
                <a:cubicBezTo>
                  <a:pt x="2471160" y="461534"/>
                  <a:pt x="2380716" y="457261"/>
                  <a:pt x="2290273" y="452988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3D6BC2-F631-E722-4B44-96E765CDD634}"/>
              </a:ext>
            </a:extLst>
          </p:cNvPr>
          <p:cNvSpPr txBox="1"/>
          <p:nvPr/>
        </p:nvSpPr>
        <p:spPr>
          <a:xfrm>
            <a:off x="2478366" y="3565335"/>
            <a:ext cx="15311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>
                <a:latin typeface="AhnbergHand" pitchFamily="2" charset="0"/>
              </a:rPr>
              <a:t>Stub-to-Recursive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98D8A3-C91E-090C-66CE-D0B6D9B55087}"/>
              </a:ext>
            </a:extLst>
          </p:cNvPr>
          <p:cNvSpPr txBox="1"/>
          <p:nvPr/>
        </p:nvSpPr>
        <p:spPr>
          <a:xfrm>
            <a:off x="6619205" y="3565335"/>
            <a:ext cx="21259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>
                <a:latin typeface="AhnbergHand" pitchFamily="2" charset="0"/>
              </a:rPr>
              <a:t>Recursive-to-Authoritative</a:t>
            </a:r>
          </a:p>
        </p:txBody>
      </p:sp>
    </p:spTree>
    <p:extLst>
      <p:ext uri="{BB962C8B-B14F-4D97-AF65-F5344CB8AC3E}">
        <p14:creationId xmlns:p14="http://schemas.microsoft.com/office/powerpoint/2010/main" val="1560191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A152-9011-EE47-F000-096A310DB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 Recursive Resolution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66426-0001-ED37-2EFF-7E332CDE8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4671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65DA5-8233-F393-E0F6-EC566D86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Measuring Recursive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83536-9015-1162-ABBD-D91C3529E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021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We use Ads to send each user a unique DNS name to resolve. </a:t>
            </a:r>
          </a:p>
          <a:p>
            <a:pPr marL="0" indent="0">
              <a:buNone/>
            </a:pPr>
            <a:r>
              <a:rPr lang="en-AU" dirty="0"/>
              <a:t>We use an authoritative server as the data collection point and collect the IP address of the resolvers asking the authoritative  server</a:t>
            </a:r>
          </a:p>
          <a:p>
            <a:pPr marL="0" indent="0">
              <a:buNone/>
            </a:pPr>
            <a:r>
              <a:rPr lang="en-AU" dirty="0"/>
              <a:t>We then use the Ad presentation data to match this query to an end user IP address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3894AE65-2FF5-F816-121C-C815B736F7BD}"/>
              </a:ext>
            </a:extLst>
          </p:cNvPr>
          <p:cNvSpPr/>
          <p:nvPr/>
        </p:nvSpPr>
        <p:spPr>
          <a:xfrm>
            <a:off x="2174656" y="4164496"/>
            <a:ext cx="331481" cy="357908"/>
          </a:xfrm>
          <a:custGeom>
            <a:avLst/>
            <a:gdLst>
              <a:gd name="connsiteX0" fmla="*/ 200796 w 331481"/>
              <a:gd name="connsiteY0" fmla="*/ 0 h 357908"/>
              <a:gd name="connsiteX1" fmla="*/ 2014 w 331481"/>
              <a:gd name="connsiteY1" fmla="*/ 268356 h 357908"/>
              <a:gd name="connsiteX2" fmla="*/ 310127 w 331481"/>
              <a:gd name="connsiteY2" fmla="*/ 347869 h 357908"/>
              <a:gd name="connsiteX3" fmla="*/ 280309 w 331481"/>
              <a:gd name="connsiteY3" fmla="*/ 69574 h 35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81" h="357908">
                <a:moveTo>
                  <a:pt x="200796" y="0"/>
                </a:moveTo>
                <a:cubicBezTo>
                  <a:pt x="92294" y="105189"/>
                  <a:pt x="-16208" y="210378"/>
                  <a:pt x="2014" y="268356"/>
                </a:cubicBezTo>
                <a:cubicBezTo>
                  <a:pt x="20236" y="326334"/>
                  <a:pt x="263745" y="380999"/>
                  <a:pt x="310127" y="347869"/>
                </a:cubicBezTo>
                <a:cubicBezTo>
                  <a:pt x="356509" y="314739"/>
                  <a:pt x="318409" y="192156"/>
                  <a:pt x="280309" y="69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E0E6C55-3E40-250F-B0A9-67AA8CC538DD}"/>
              </a:ext>
            </a:extLst>
          </p:cNvPr>
          <p:cNvSpPr/>
          <p:nvPr/>
        </p:nvSpPr>
        <p:spPr>
          <a:xfrm>
            <a:off x="2176621" y="4512365"/>
            <a:ext cx="526822" cy="1233014"/>
          </a:xfrm>
          <a:custGeom>
            <a:avLst/>
            <a:gdLst>
              <a:gd name="connsiteX0" fmla="*/ 188892 w 526822"/>
              <a:gd name="connsiteY0" fmla="*/ 0 h 1233014"/>
              <a:gd name="connsiteX1" fmla="*/ 218709 w 526822"/>
              <a:gd name="connsiteY1" fmla="*/ 755374 h 1233014"/>
              <a:gd name="connsiteX2" fmla="*/ 198831 w 526822"/>
              <a:gd name="connsiteY2" fmla="*/ 815009 h 1233014"/>
              <a:gd name="connsiteX3" fmla="*/ 49 w 526822"/>
              <a:gd name="connsiteY3" fmla="*/ 1232452 h 1233014"/>
              <a:gd name="connsiteX4" fmla="*/ 218709 w 526822"/>
              <a:gd name="connsiteY4" fmla="*/ 715618 h 1233014"/>
              <a:gd name="connsiteX5" fmla="*/ 526822 w 526822"/>
              <a:gd name="connsiteY5" fmla="*/ 1182757 h 123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822" h="1233014">
                <a:moveTo>
                  <a:pt x="188892" y="0"/>
                </a:moveTo>
                <a:cubicBezTo>
                  <a:pt x="202972" y="309769"/>
                  <a:pt x="217053" y="619539"/>
                  <a:pt x="218709" y="755374"/>
                </a:cubicBezTo>
                <a:cubicBezTo>
                  <a:pt x="220365" y="891209"/>
                  <a:pt x="235274" y="735496"/>
                  <a:pt x="198831" y="815009"/>
                </a:cubicBezTo>
                <a:cubicBezTo>
                  <a:pt x="162388" y="894522"/>
                  <a:pt x="-3264" y="1249017"/>
                  <a:pt x="49" y="1232452"/>
                </a:cubicBezTo>
                <a:cubicBezTo>
                  <a:pt x="3362" y="1215887"/>
                  <a:pt x="130914" y="723900"/>
                  <a:pt x="218709" y="715618"/>
                </a:cubicBezTo>
                <a:cubicBezTo>
                  <a:pt x="306504" y="707336"/>
                  <a:pt x="416663" y="945046"/>
                  <a:pt x="526822" y="11827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F747F2A-3A6C-9C17-E7DF-CB630703C901}"/>
              </a:ext>
            </a:extLst>
          </p:cNvPr>
          <p:cNvSpPr/>
          <p:nvPr/>
        </p:nvSpPr>
        <p:spPr>
          <a:xfrm>
            <a:off x="1836506" y="4551228"/>
            <a:ext cx="966329" cy="221079"/>
          </a:xfrm>
          <a:custGeom>
            <a:avLst/>
            <a:gdLst>
              <a:gd name="connsiteX0" fmla="*/ 2233 w 966329"/>
              <a:gd name="connsiteY0" fmla="*/ 219555 h 221079"/>
              <a:gd name="connsiteX1" fmla="*/ 51929 w 966329"/>
              <a:gd name="connsiteY1" fmla="*/ 199676 h 221079"/>
              <a:gd name="connsiteX2" fmla="*/ 479311 w 966329"/>
              <a:gd name="connsiteY2" fmla="*/ 894 h 221079"/>
              <a:gd name="connsiteX3" fmla="*/ 966329 w 966329"/>
              <a:gd name="connsiteY3" fmla="*/ 140042 h 221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6329" h="221079">
                <a:moveTo>
                  <a:pt x="2233" y="219555"/>
                </a:moveTo>
                <a:cubicBezTo>
                  <a:pt x="-12676" y="227837"/>
                  <a:pt x="51929" y="199676"/>
                  <a:pt x="51929" y="199676"/>
                </a:cubicBezTo>
                <a:cubicBezTo>
                  <a:pt x="131442" y="163232"/>
                  <a:pt x="326911" y="10833"/>
                  <a:pt x="479311" y="894"/>
                </a:cubicBezTo>
                <a:cubicBezTo>
                  <a:pt x="631711" y="-9045"/>
                  <a:pt x="799020" y="65498"/>
                  <a:pt x="966329" y="1400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529FB81-72EF-F988-386E-E148858A2A4A}"/>
              </a:ext>
            </a:extLst>
          </p:cNvPr>
          <p:cNvSpPr/>
          <p:nvPr/>
        </p:nvSpPr>
        <p:spPr>
          <a:xfrm>
            <a:off x="2703443" y="4462670"/>
            <a:ext cx="367748" cy="397565"/>
          </a:xfrm>
          <a:custGeom>
            <a:avLst/>
            <a:gdLst>
              <a:gd name="connsiteX0" fmla="*/ 367748 w 367748"/>
              <a:gd name="connsiteY0" fmla="*/ 0 h 397565"/>
              <a:gd name="connsiteX1" fmla="*/ 0 w 367748"/>
              <a:gd name="connsiteY1" fmla="*/ 397565 h 39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748" h="397565">
                <a:moveTo>
                  <a:pt x="367748" y="0"/>
                </a:moveTo>
                <a:lnTo>
                  <a:pt x="0" y="3975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68D685E-4ABA-AB4E-FE71-CF86AAB8364F}"/>
              </a:ext>
            </a:extLst>
          </p:cNvPr>
          <p:cNvSpPr/>
          <p:nvPr/>
        </p:nvSpPr>
        <p:spPr>
          <a:xfrm>
            <a:off x="2763078" y="4452730"/>
            <a:ext cx="514612" cy="539731"/>
          </a:xfrm>
          <a:custGeom>
            <a:avLst/>
            <a:gdLst>
              <a:gd name="connsiteX0" fmla="*/ 308113 w 514612"/>
              <a:gd name="connsiteY0" fmla="*/ 0 h 539731"/>
              <a:gd name="connsiteX1" fmla="*/ 506896 w 514612"/>
              <a:gd name="connsiteY1" fmla="*/ 159027 h 539731"/>
              <a:gd name="connsiteX2" fmla="*/ 477079 w 514612"/>
              <a:gd name="connsiteY2" fmla="*/ 188844 h 539731"/>
              <a:gd name="connsiteX3" fmla="*/ 119270 w 514612"/>
              <a:gd name="connsiteY3" fmla="*/ 526774 h 539731"/>
              <a:gd name="connsiteX4" fmla="*/ 0 w 514612"/>
              <a:gd name="connsiteY4" fmla="*/ 437322 h 53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2" h="539731">
                <a:moveTo>
                  <a:pt x="308113" y="0"/>
                </a:moveTo>
                <a:lnTo>
                  <a:pt x="506896" y="159027"/>
                </a:lnTo>
                <a:cubicBezTo>
                  <a:pt x="535057" y="190501"/>
                  <a:pt x="477079" y="188844"/>
                  <a:pt x="477079" y="188844"/>
                </a:cubicBezTo>
                <a:cubicBezTo>
                  <a:pt x="412475" y="250135"/>
                  <a:pt x="198783" y="485361"/>
                  <a:pt x="119270" y="526774"/>
                </a:cubicBezTo>
                <a:cubicBezTo>
                  <a:pt x="39757" y="568187"/>
                  <a:pt x="19878" y="502754"/>
                  <a:pt x="0" y="4373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AB3DDF28-2AE6-D0EF-566F-267A9E2D774B}"/>
              </a:ext>
            </a:extLst>
          </p:cNvPr>
          <p:cNvSpPr/>
          <p:nvPr/>
        </p:nvSpPr>
        <p:spPr>
          <a:xfrm>
            <a:off x="3786809" y="4244009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07703B-C281-7552-1131-CC01D8AE39C2}"/>
              </a:ext>
            </a:extLst>
          </p:cNvPr>
          <p:cNvGrpSpPr/>
          <p:nvPr/>
        </p:nvGrpSpPr>
        <p:grpSpPr>
          <a:xfrm>
            <a:off x="5768467" y="4244009"/>
            <a:ext cx="1933904" cy="705985"/>
            <a:chOff x="1881352" y="3159484"/>
            <a:chExt cx="3511049" cy="857260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D5C88BE-771B-3B79-E081-2923FFE1C0B2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C3BB0FC-B420-9C63-B4A4-9C8B4504C9A3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BF7B046-C593-0C80-C4FD-08435E0DA378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4F85806-71E2-06CD-8608-8B8072E3EC7C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F555C27-8B51-233F-BB84-85A9F487F66D}"/>
              </a:ext>
            </a:extLst>
          </p:cNvPr>
          <p:cNvSpPr txBox="1"/>
          <p:nvPr/>
        </p:nvSpPr>
        <p:spPr>
          <a:xfrm>
            <a:off x="5507093" y="4523993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9DB86170-E3F2-FBCD-5934-A5AACFB22C33}"/>
              </a:ext>
            </a:extLst>
          </p:cNvPr>
          <p:cNvSpPr/>
          <p:nvPr/>
        </p:nvSpPr>
        <p:spPr>
          <a:xfrm>
            <a:off x="7992134" y="4060234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A2C4E4B-9707-1E9C-48C2-D0DF548F664A}"/>
              </a:ext>
            </a:extLst>
          </p:cNvPr>
          <p:cNvGrpSpPr/>
          <p:nvPr/>
        </p:nvGrpSpPr>
        <p:grpSpPr>
          <a:xfrm>
            <a:off x="9882625" y="4209556"/>
            <a:ext cx="1933904" cy="705985"/>
            <a:chOff x="1881352" y="3159484"/>
            <a:chExt cx="3511049" cy="857260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7FF7618-16B3-0F83-9DF2-BEC08C4404B0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8B74371-0E10-8928-20F2-CB33BAC4641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B589F33-0636-9F13-8A37-B4ED273974BA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2D55B8-A993-949A-C2B3-56074B692618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1A44DB9A-465C-1065-954E-EE7CFDBA613E}"/>
              </a:ext>
            </a:extLst>
          </p:cNvPr>
          <p:cNvSpPr txBox="1"/>
          <p:nvPr/>
        </p:nvSpPr>
        <p:spPr>
          <a:xfrm>
            <a:off x="9661908" y="4452730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918B01D4-B286-B62B-AFF1-44A26E4F6E5B}"/>
              </a:ext>
            </a:extLst>
          </p:cNvPr>
          <p:cNvSpPr/>
          <p:nvPr/>
        </p:nvSpPr>
        <p:spPr>
          <a:xfrm>
            <a:off x="3230217" y="4800600"/>
            <a:ext cx="2180551" cy="1420945"/>
          </a:xfrm>
          <a:custGeom>
            <a:avLst/>
            <a:gdLst>
              <a:gd name="connsiteX0" fmla="*/ 0 w 2180551"/>
              <a:gd name="connsiteY0" fmla="*/ 0 h 1420945"/>
              <a:gd name="connsiteX1" fmla="*/ 536713 w 2180551"/>
              <a:gd name="connsiteY1" fmla="*/ 327991 h 1420945"/>
              <a:gd name="connsiteX2" fmla="*/ 2087218 w 2180551"/>
              <a:gd name="connsiteY2" fmla="*/ 1341783 h 1420945"/>
              <a:gd name="connsiteX3" fmla="*/ 2017644 w 2180551"/>
              <a:gd name="connsiteY3" fmla="*/ 1023730 h 1420945"/>
              <a:gd name="connsiteX4" fmla="*/ 2117035 w 2180551"/>
              <a:gd name="connsiteY4" fmla="*/ 1391478 h 1420945"/>
              <a:gd name="connsiteX5" fmla="*/ 1848679 w 2180551"/>
              <a:gd name="connsiteY5" fmla="*/ 1371600 h 142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80551" h="1420945">
                <a:moveTo>
                  <a:pt x="0" y="0"/>
                </a:moveTo>
                <a:cubicBezTo>
                  <a:pt x="94421" y="52180"/>
                  <a:pt x="188843" y="104361"/>
                  <a:pt x="536713" y="327991"/>
                </a:cubicBezTo>
                <a:cubicBezTo>
                  <a:pt x="884583" y="551621"/>
                  <a:pt x="1840396" y="1225826"/>
                  <a:pt x="2087218" y="1341783"/>
                </a:cubicBezTo>
                <a:cubicBezTo>
                  <a:pt x="2334040" y="1457740"/>
                  <a:pt x="2012675" y="1015448"/>
                  <a:pt x="2017644" y="1023730"/>
                </a:cubicBezTo>
                <a:cubicBezTo>
                  <a:pt x="2022613" y="1032012"/>
                  <a:pt x="2145196" y="1333500"/>
                  <a:pt x="2117035" y="1391478"/>
                </a:cubicBezTo>
                <a:cubicBezTo>
                  <a:pt x="2088874" y="1449456"/>
                  <a:pt x="1968776" y="1410528"/>
                  <a:pt x="1848679" y="1371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D09F881A-22E6-518D-BDB0-1F4AD8309CC0}"/>
              </a:ext>
            </a:extLst>
          </p:cNvPr>
          <p:cNvSpPr/>
          <p:nvPr/>
        </p:nvSpPr>
        <p:spPr>
          <a:xfrm>
            <a:off x="6650600" y="4890052"/>
            <a:ext cx="3218957" cy="1371600"/>
          </a:xfrm>
          <a:custGeom>
            <a:avLst/>
            <a:gdLst>
              <a:gd name="connsiteX0" fmla="*/ 3218957 w 3218957"/>
              <a:gd name="connsiteY0" fmla="*/ 0 h 1371600"/>
              <a:gd name="connsiteX1" fmla="*/ 694417 w 3218957"/>
              <a:gd name="connsiteY1" fmla="*/ 954157 h 1371600"/>
              <a:gd name="connsiteX2" fmla="*/ 28496 w 3218957"/>
              <a:gd name="connsiteY2" fmla="*/ 1222513 h 1371600"/>
              <a:gd name="connsiteX3" fmla="*/ 207400 w 3218957"/>
              <a:gd name="connsiteY3" fmla="*/ 964096 h 1371600"/>
              <a:gd name="connsiteX4" fmla="*/ 8617 w 3218957"/>
              <a:gd name="connsiteY4" fmla="*/ 1222513 h 1371600"/>
              <a:gd name="connsiteX5" fmla="*/ 555270 w 3218957"/>
              <a:gd name="connsiteY5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8957" h="1371600">
                <a:moveTo>
                  <a:pt x="3218957" y="0"/>
                </a:moveTo>
                <a:lnTo>
                  <a:pt x="694417" y="954157"/>
                </a:lnTo>
                <a:cubicBezTo>
                  <a:pt x="162673" y="1157909"/>
                  <a:pt x="109665" y="1220857"/>
                  <a:pt x="28496" y="1222513"/>
                </a:cubicBezTo>
                <a:cubicBezTo>
                  <a:pt x="-52673" y="1224169"/>
                  <a:pt x="210713" y="964096"/>
                  <a:pt x="207400" y="964096"/>
                </a:cubicBezTo>
                <a:cubicBezTo>
                  <a:pt x="204087" y="964096"/>
                  <a:pt x="-49361" y="1154596"/>
                  <a:pt x="8617" y="1222513"/>
                </a:cubicBezTo>
                <a:cubicBezTo>
                  <a:pt x="66595" y="1290430"/>
                  <a:pt x="310932" y="1331015"/>
                  <a:pt x="555270" y="1371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BFFB55-6D4D-E011-5658-0B9B21A2A786}"/>
              </a:ext>
            </a:extLst>
          </p:cNvPr>
          <p:cNvSpPr txBox="1"/>
          <p:nvPr/>
        </p:nvSpPr>
        <p:spPr>
          <a:xfrm>
            <a:off x="2787469" y="4119891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user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B5FEC69-AB3B-B304-992D-4980DA8DFE95}"/>
              </a:ext>
            </a:extLst>
          </p:cNvPr>
          <p:cNvSpPr txBox="1"/>
          <p:nvPr/>
        </p:nvSpPr>
        <p:spPr>
          <a:xfrm>
            <a:off x="4452517" y="6156499"/>
            <a:ext cx="14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Ad placement data</a:t>
            </a:r>
          </a:p>
          <a:p>
            <a:r>
              <a:rPr lang="en-AU" dirty="0">
                <a:latin typeface="Max's Handwritin" pitchFamily="2" charset="0"/>
              </a:rPr>
              <a:t>&lt;ID, </a:t>
            </a:r>
            <a:r>
              <a:rPr lang="en-AU" dirty="0" err="1">
                <a:latin typeface="Max's Handwritin" pitchFamily="2" charset="0"/>
              </a:rPr>
              <a:t>IPaddr</a:t>
            </a:r>
            <a:r>
              <a:rPr lang="en-AU" dirty="0">
                <a:latin typeface="Max's Handwritin" pitchFamily="2" charset="0"/>
              </a:rPr>
              <a:t>&gt;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F72F06-9E23-2F77-56B1-57D9DAF1B8E9}"/>
              </a:ext>
            </a:extLst>
          </p:cNvPr>
          <p:cNvSpPr txBox="1"/>
          <p:nvPr/>
        </p:nvSpPr>
        <p:spPr>
          <a:xfrm>
            <a:off x="6327915" y="6212263"/>
            <a:ext cx="2020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DNS query data</a:t>
            </a:r>
          </a:p>
          <a:p>
            <a:r>
              <a:rPr lang="en-AU" dirty="0">
                <a:latin typeface="Max's Handwritin" pitchFamily="2" charset="0"/>
              </a:rPr>
              <a:t>&lt;ID, DNS resolver </a:t>
            </a:r>
            <a:r>
              <a:rPr lang="en-AU" dirty="0" err="1">
                <a:latin typeface="Max's Handwritin" pitchFamily="2" charset="0"/>
              </a:rPr>
              <a:t>IPaddr</a:t>
            </a:r>
            <a:r>
              <a:rPr lang="en-AU" dirty="0">
                <a:latin typeface="Max's Handwritin" pitchFamily="2" charset="0"/>
              </a:rPr>
              <a:t>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85A271-DDBB-29EF-582F-C245CBD7C1CE}"/>
              </a:ext>
            </a:extLst>
          </p:cNvPr>
          <p:cNvSpPr txBox="1"/>
          <p:nvPr/>
        </p:nvSpPr>
        <p:spPr>
          <a:xfrm>
            <a:off x="5165212" y="5336898"/>
            <a:ext cx="15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Measurement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F1056034-56A7-8C3F-144B-337EA63F9BEC}"/>
              </a:ext>
            </a:extLst>
          </p:cNvPr>
          <p:cNvSpPr/>
          <p:nvPr/>
        </p:nvSpPr>
        <p:spPr>
          <a:xfrm>
            <a:off x="3299791" y="4580914"/>
            <a:ext cx="2479052" cy="179929"/>
          </a:xfrm>
          <a:custGeom>
            <a:avLst/>
            <a:gdLst>
              <a:gd name="connsiteX0" fmla="*/ 0 w 2479052"/>
              <a:gd name="connsiteY0" fmla="*/ 90477 h 179929"/>
              <a:gd name="connsiteX1" fmla="*/ 2345635 w 2479052"/>
              <a:gd name="connsiteY1" fmla="*/ 90477 h 179929"/>
              <a:gd name="connsiteX2" fmla="*/ 2216426 w 2479052"/>
              <a:gd name="connsiteY2" fmla="*/ 1025 h 179929"/>
              <a:gd name="connsiteX3" fmla="*/ 2454966 w 2479052"/>
              <a:gd name="connsiteY3" fmla="*/ 50721 h 179929"/>
              <a:gd name="connsiteX4" fmla="*/ 2305879 w 2479052"/>
              <a:gd name="connsiteY4" fmla="*/ 179929 h 17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052" h="179929">
                <a:moveTo>
                  <a:pt x="0" y="90477"/>
                </a:moveTo>
                <a:lnTo>
                  <a:pt x="2345635" y="90477"/>
                </a:lnTo>
                <a:cubicBezTo>
                  <a:pt x="2715039" y="75568"/>
                  <a:pt x="2198204" y="7651"/>
                  <a:pt x="2216426" y="1025"/>
                </a:cubicBezTo>
                <a:cubicBezTo>
                  <a:pt x="2234648" y="-5601"/>
                  <a:pt x="2440057" y="20904"/>
                  <a:pt x="2454966" y="50721"/>
                </a:cubicBezTo>
                <a:cubicBezTo>
                  <a:pt x="2469875" y="80538"/>
                  <a:pt x="2387877" y="130233"/>
                  <a:pt x="2305879" y="1799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D698D92-7F91-B00E-69C6-BF0BDAE467EC}"/>
              </a:ext>
            </a:extLst>
          </p:cNvPr>
          <p:cNvSpPr/>
          <p:nvPr/>
        </p:nvSpPr>
        <p:spPr>
          <a:xfrm>
            <a:off x="7484165" y="4522282"/>
            <a:ext cx="2429484" cy="238561"/>
          </a:xfrm>
          <a:custGeom>
            <a:avLst/>
            <a:gdLst>
              <a:gd name="connsiteX0" fmla="*/ 0 w 2429484"/>
              <a:gd name="connsiteY0" fmla="*/ 49718 h 238561"/>
              <a:gd name="connsiteX1" fmla="*/ 397565 w 2429484"/>
              <a:gd name="connsiteY1" fmla="*/ 49718 h 238561"/>
              <a:gd name="connsiteX2" fmla="*/ 2345635 w 2429484"/>
              <a:gd name="connsiteY2" fmla="*/ 139170 h 238561"/>
              <a:gd name="connsiteX3" fmla="*/ 2107096 w 2429484"/>
              <a:gd name="connsiteY3" fmla="*/ 22 h 238561"/>
              <a:gd name="connsiteX4" fmla="*/ 2405270 w 2429484"/>
              <a:gd name="connsiteY4" fmla="*/ 129231 h 238561"/>
              <a:gd name="connsiteX5" fmla="*/ 2216426 w 2429484"/>
              <a:gd name="connsiteY5" fmla="*/ 238561 h 23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9484" h="238561">
                <a:moveTo>
                  <a:pt x="0" y="49718"/>
                </a:moveTo>
                <a:cubicBezTo>
                  <a:pt x="3313" y="42263"/>
                  <a:pt x="397565" y="49718"/>
                  <a:pt x="397565" y="49718"/>
                </a:cubicBezTo>
                <a:cubicBezTo>
                  <a:pt x="788504" y="64627"/>
                  <a:pt x="2060713" y="147453"/>
                  <a:pt x="2345635" y="139170"/>
                </a:cubicBezTo>
                <a:cubicBezTo>
                  <a:pt x="2630557" y="130887"/>
                  <a:pt x="2097157" y="1678"/>
                  <a:pt x="2107096" y="22"/>
                </a:cubicBezTo>
                <a:cubicBezTo>
                  <a:pt x="2117035" y="-1634"/>
                  <a:pt x="2387048" y="89475"/>
                  <a:pt x="2405270" y="129231"/>
                </a:cubicBezTo>
                <a:cubicBezTo>
                  <a:pt x="2423492" y="168987"/>
                  <a:pt x="2319959" y="203774"/>
                  <a:pt x="2216426" y="2385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061DA9C2-4712-04A7-6C1D-7994AB36731B}"/>
              </a:ext>
            </a:extLst>
          </p:cNvPr>
          <p:cNvSpPr/>
          <p:nvPr/>
        </p:nvSpPr>
        <p:spPr>
          <a:xfrm>
            <a:off x="4749295" y="6468216"/>
            <a:ext cx="1803728" cy="124676"/>
          </a:xfrm>
          <a:custGeom>
            <a:avLst/>
            <a:gdLst>
              <a:gd name="connsiteX0" fmla="*/ 11548 w 1803728"/>
              <a:gd name="connsiteY0" fmla="*/ 12097 h 124676"/>
              <a:gd name="connsiteX1" fmla="*/ 1609 w 1803728"/>
              <a:gd name="connsiteY1" fmla="*/ 91610 h 124676"/>
              <a:gd name="connsiteX2" fmla="*/ 41366 w 1803728"/>
              <a:gd name="connsiteY2" fmla="*/ 61793 h 124676"/>
              <a:gd name="connsiteX3" fmla="*/ 21488 w 1803728"/>
              <a:gd name="connsiteY3" fmla="*/ 61793 h 124676"/>
              <a:gd name="connsiteX4" fmla="*/ 81122 w 1803728"/>
              <a:gd name="connsiteY4" fmla="*/ 2158 h 124676"/>
              <a:gd name="connsiteX5" fmla="*/ 627775 w 1803728"/>
              <a:gd name="connsiteY5" fmla="*/ 12097 h 124676"/>
              <a:gd name="connsiteX6" fmla="*/ 1552114 w 1803728"/>
              <a:gd name="connsiteY6" fmla="*/ 31975 h 124676"/>
              <a:gd name="connsiteX7" fmla="*/ 1731018 w 1803728"/>
              <a:gd name="connsiteY7" fmla="*/ 51854 h 124676"/>
              <a:gd name="connsiteX8" fmla="*/ 1800592 w 1803728"/>
              <a:gd name="connsiteY8" fmla="*/ 111488 h 124676"/>
              <a:gd name="connsiteX9" fmla="*/ 1790653 w 1803728"/>
              <a:gd name="connsiteY9" fmla="*/ 61793 h 124676"/>
              <a:gd name="connsiteX10" fmla="*/ 1780714 w 1803728"/>
              <a:gd name="connsiteY10" fmla="*/ 121427 h 124676"/>
              <a:gd name="connsiteX11" fmla="*/ 1750896 w 1803728"/>
              <a:gd name="connsiteY11" fmla="*/ 111488 h 12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03728" h="124676">
                <a:moveTo>
                  <a:pt x="11548" y="12097"/>
                </a:moveTo>
                <a:cubicBezTo>
                  <a:pt x="4093" y="47712"/>
                  <a:pt x="-3361" y="83327"/>
                  <a:pt x="1609" y="91610"/>
                </a:cubicBezTo>
                <a:cubicBezTo>
                  <a:pt x="6579" y="99893"/>
                  <a:pt x="38053" y="66763"/>
                  <a:pt x="41366" y="61793"/>
                </a:cubicBezTo>
                <a:cubicBezTo>
                  <a:pt x="44679" y="56823"/>
                  <a:pt x="14862" y="71732"/>
                  <a:pt x="21488" y="61793"/>
                </a:cubicBezTo>
                <a:cubicBezTo>
                  <a:pt x="28114" y="51854"/>
                  <a:pt x="-19926" y="10441"/>
                  <a:pt x="81122" y="2158"/>
                </a:cubicBezTo>
                <a:cubicBezTo>
                  <a:pt x="182170" y="-6125"/>
                  <a:pt x="627775" y="12097"/>
                  <a:pt x="627775" y="12097"/>
                </a:cubicBezTo>
                <a:lnTo>
                  <a:pt x="1552114" y="31975"/>
                </a:lnTo>
                <a:cubicBezTo>
                  <a:pt x="1735988" y="38601"/>
                  <a:pt x="1689605" y="38602"/>
                  <a:pt x="1731018" y="51854"/>
                </a:cubicBezTo>
                <a:cubicBezTo>
                  <a:pt x="1772431" y="65106"/>
                  <a:pt x="1790653" y="109832"/>
                  <a:pt x="1800592" y="111488"/>
                </a:cubicBezTo>
                <a:cubicBezTo>
                  <a:pt x="1810531" y="113144"/>
                  <a:pt x="1793966" y="60137"/>
                  <a:pt x="1790653" y="61793"/>
                </a:cubicBezTo>
                <a:cubicBezTo>
                  <a:pt x="1787340" y="63449"/>
                  <a:pt x="1780714" y="121427"/>
                  <a:pt x="1780714" y="121427"/>
                </a:cubicBezTo>
                <a:cubicBezTo>
                  <a:pt x="1774088" y="129710"/>
                  <a:pt x="1762492" y="120599"/>
                  <a:pt x="1750896" y="111488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347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10787</TotalTime>
  <Words>2254</Words>
  <Application>Microsoft Macintosh PowerPoint</Application>
  <PresentationFormat>Widescreen</PresentationFormat>
  <Paragraphs>295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AhnbergHand</vt:lpstr>
      <vt:lpstr>Arial</vt:lpstr>
      <vt:lpstr>Calibri</vt:lpstr>
      <vt:lpstr>Calibri Light</vt:lpstr>
      <vt:lpstr>Max's Handwritin</vt:lpstr>
      <vt:lpstr>Powderfinger Type</vt:lpstr>
      <vt:lpstr>Vadim's Writing</vt:lpstr>
      <vt:lpstr>Office Theme</vt:lpstr>
      <vt:lpstr>Measuring the Centralization of DNS Resolution </vt:lpstr>
      <vt:lpstr>What are we talking about?</vt:lpstr>
      <vt:lpstr>What are we talking about?</vt:lpstr>
      <vt:lpstr>Measuring Centrality</vt:lpstr>
      <vt:lpstr>Herfindahl-Hirschman Index</vt:lpstr>
      <vt:lpstr>The DNS resolution environment</vt:lpstr>
      <vt:lpstr>Looking at concentration in DNS Name Resolution</vt:lpstr>
      <vt:lpstr>I Recursive Resolution </vt:lpstr>
      <vt:lpstr>Measuring Recursive Resolution</vt:lpstr>
      <vt:lpstr>Tuning the measurement</vt:lpstr>
      <vt:lpstr>Mapping</vt:lpstr>
      <vt:lpstr>Results</vt:lpstr>
      <vt:lpstr>Results</vt:lpstr>
      <vt:lpstr>However, the measurement is not as simple as it may suggest</vt:lpstr>
      <vt:lpstr>Multiple resolvers “see” individual stub queries</vt:lpstr>
      <vt:lpstr>What are we measuring here?</vt:lpstr>
      <vt:lpstr>Seeing Everything!</vt:lpstr>
      <vt:lpstr>All Recursive Resolvers</vt:lpstr>
      <vt:lpstr>How many resolvers see the query now?</vt:lpstr>
      <vt:lpstr>Are we there yet?</vt:lpstr>
      <vt:lpstr>Third Pass</vt:lpstr>
      <vt:lpstr>First Query Results</vt:lpstr>
      <vt:lpstr>What are we looking at?</vt:lpstr>
      <vt:lpstr>Concentration Measurements</vt:lpstr>
      <vt:lpstr>II Authoritative Servers</vt:lpstr>
      <vt:lpstr>Centrality in Authoritative Servers?</vt:lpstr>
      <vt:lpstr>What’s a “query”?</vt:lpstr>
      <vt:lpstr>Measurement Technique</vt:lpstr>
      <vt:lpstr>Data Set</vt:lpstr>
      <vt:lpstr>Cumulative Distribution</vt:lpstr>
      <vt:lpstr>Cumulative Distribution</vt:lpstr>
      <vt:lpstr>Top 10 Auth Server Networks</vt:lpstr>
      <vt:lpstr>Concentration Measurements</vt:lpstr>
      <vt:lpstr>Side note</vt:lpstr>
      <vt:lpstr>Geopolitical Centrality?</vt:lpstr>
      <vt:lpstr>Caveats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Networking Needs</dc:title>
  <dc:creator>Geoff Huston</dc:creator>
  <cp:lastModifiedBy>Geoff Huston</cp:lastModifiedBy>
  <cp:revision>43</cp:revision>
  <dcterms:created xsi:type="dcterms:W3CDTF">2021-10-11T19:39:17Z</dcterms:created>
  <dcterms:modified xsi:type="dcterms:W3CDTF">2022-11-16T05:04:04Z</dcterms:modified>
</cp:coreProperties>
</file>